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4"/>
  </p:sldMasterIdLst>
  <p:notesMasterIdLst>
    <p:notesMasterId r:id="rId30"/>
  </p:notesMasterIdLst>
  <p:sldIdLst>
    <p:sldId id="324" r:id="rId5"/>
    <p:sldId id="375" r:id="rId6"/>
    <p:sldId id="401" r:id="rId7"/>
    <p:sldId id="421" r:id="rId8"/>
    <p:sldId id="420" r:id="rId9"/>
    <p:sldId id="422" r:id="rId10"/>
    <p:sldId id="423" r:id="rId11"/>
    <p:sldId id="415" r:id="rId12"/>
    <p:sldId id="403" r:id="rId13"/>
    <p:sldId id="416" r:id="rId14"/>
    <p:sldId id="419" r:id="rId15"/>
    <p:sldId id="417" r:id="rId16"/>
    <p:sldId id="352" r:id="rId17"/>
    <p:sldId id="346" r:id="rId18"/>
    <p:sldId id="418" r:id="rId19"/>
    <p:sldId id="340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377" r:id="rId28"/>
    <p:sldId id="413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4158" userDrawn="1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orient="horz" pos="2750" userDrawn="1">
          <p15:clr>
            <a:srgbClr val="A4A3A4"/>
          </p15:clr>
        </p15:guide>
        <p15:guide id="7" orient="horz" pos="300" userDrawn="1">
          <p15:clr>
            <a:srgbClr val="A4A3A4"/>
          </p15:clr>
        </p15:guide>
        <p15:guide id="8" orient="horz" pos="1344" userDrawn="1">
          <p15:clr>
            <a:srgbClr val="A4A3A4"/>
          </p15:clr>
        </p15:guide>
        <p15:guide id="9" orient="horz" pos="3067" userDrawn="1">
          <p15:clr>
            <a:srgbClr val="A4A3A4"/>
          </p15:clr>
        </p15:guide>
        <p15:guide id="11" pos="665" userDrawn="1">
          <p15:clr>
            <a:srgbClr val="A4A3A4"/>
          </p15:clr>
        </p15:guide>
        <p15:guide id="12" pos="1753" userDrawn="1">
          <p15:clr>
            <a:srgbClr val="A4A3A4"/>
          </p15:clr>
        </p15:guide>
        <p15:guide id="13" pos="3840" userDrawn="1">
          <p15:clr>
            <a:srgbClr val="A4A3A4"/>
          </p15:clr>
        </p15:guide>
        <p15:guide id="14" orient="horz" pos="3748" userDrawn="1">
          <p15:clr>
            <a:srgbClr val="A4A3A4"/>
          </p15:clr>
        </p15:guide>
        <p15:guide id="15" orient="horz" pos="414" userDrawn="1">
          <p15:clr>
            <a:srgbClr val="A4A3A4"/>
          </p15:clr>
        </p15:guide>
        <p15:guide id="16" orient="horz" pos="777" userDrawn="1">
          <p15:clr>
            <a:srgbClr val="A4A3A4"/>
          </p15:clr>
        </p15:guide>
        <p15:guide id="17" orient="horz" pos="1593" userDrawn="1">
          <p15:clr>
            <a:srgbClr val="A4A3A4"/>
          </p15:clr>
        </p15:guide>
        <p15:guide id="18" orient="horz" pos="1049" userDrawn="1">
          <p15:clr>
            <a:srgbClr val="A4A3A4"/>
          </p15:clr>
        </p15:guide>
        <p15:guide id="19" orient="horz" pos="3430" userDrawn="1">
          <p15:clr>
            <a:srgbClr val="A4A3A4"/>
          </p15:clr>
        </p15:guide>
        <p15:guide id="20" orient="horz" pos="2160" userDrawn="1">
          <p15:clr>
            <a:srgbClr val="A4A3A4"/>
          </p15:clr>
        </p15:guide>
        <p15:guide id="21" pos="2479" userDrawn="1">
          <p15:clr>
            <a:srgbClr val="A4A3A4"/>
          </p15:clr>
        </p15:guide>
        <p15:guide id="22" pos="2910" userDrawn="1">
          <p15:clr>
            <a:srgbClr val="A4A3A4"/>
          </p15:clr>
        </p15:guide>
        <p15:guide id="23" pos="5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IOT Géraldine" initials="QG" lastIdx="1" clrIdx="0">
    <p:extLst>
      <p:ext uri="{19B8F6BF-5375-455C-9EA6-DF929625EA0E}">
        <p15:presenceInfo xmlns:p15="http://schemas.microsoft.com/office/powerpoint/2012/main" userId="S::geraldine.quiot@isoskele.fr::6155c3fb-ac7a-4062-af70-f59405034c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21"/>
    <a:srgbClr val="F18820"/>
    <a:srgbClr val="DA443A"/>
    <a:srgbClr val="662885"/>
    <a:srgbClr val="DA3232"/>
    <a:srgbClr val="572D7B"/>
    <a:srgbClr val="E98338"/>
    <a:srgbClr val="8E91C6"/>
    <a:srgbClr val="9991C6"/>
    <a:srgbClr val="C64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061" autoAdjust="0"/>
  </p:normalViewPr>
  <p:slideViewPr>
    <p:cSldViewPr snapToGrid="0" snapToObjects="1" showGuides="1">
      <p:cViewPr varScale="1">
        <p:scale>
          <a:sx n="68" d="100"/>
          <a:sy n="68" d="100"/>
        </p:scale>
        <p:origin x="732" y="60"/>
      </p:cViewPr>
      <p:guideLst>
        <p:guide orient="horz" pos="4065"/>
        <p:guide pos="4158"/>
        <p:guide pos="393"/>
        <p:guide orient="horz" pos="2750"/>
        <p:guide orient="horz" pos="300"/>
        <p:guide orient="horz" pos="1344"/>
        <p:guide orient="horz" pos="3067"/>
        <p:guide pos="665"/>
        <p:guide pos="1753"/>
        <p:guide pos="3840"/>
        <p:guide orient="horz" pos="3748"/>
        <p:guide orient="horz" pos="414"/>
        <p:guide orient="horz" pos="777"/>
        <p:guide orient="horz" pos="1593"/>
        <p:guide orient="horz" pos="1049"/>
        <p:guide orient="horz" pos="3430"/>
        <p:guide orient="horz" pos="2160"/>
        <p:guide pos="2479"/>
        <p:guide pos="2910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07C03-B804-3540-9CF1-C9CAF638411C}" type="datetimeFigureOut">
              <a:rPr lang="fr-FR" smtClean="0"/>
              <a:pPr/>
              <a:t>16/04/2023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E3DC5-F4B8-564F-90B2-A2AFEC9244A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454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E3DC5-F4B8-564F-90B2-A2AFEC9244A0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13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E3DC5-F4B8-564F-90B2-A2AFEC9244A0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09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E3DC5-F4B8-564F-90B2-A2AFEC9244A0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383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DD558A-7A9A-6847-9271-48A80EF9BFD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6894D7-BAE7-2945-B2CF-0C5B6570690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662885"/>
                </a:gs>
                <a:gs pos="60000">
                  <a:srgbClr val="E52321">
                    <a:lumMod val="100000"/>
                  </a:srgbClr>
                </a:gs>
                <a:gs pos="99000">
                  <a:srgbClr val="F18820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 : avec coin arrondi 3">
              <a:extLst>
                <a:ext uri="{FF2B5EF4-FFF2-40B4-BE49-F238E27FC236}">
                  <a16:creationId xmlns:a16="http://schemas.microsoft.com/office/drawing/2014/main" id="{4C6CEBBF-3042-0441-A0AD-A501F18B6282}"/>
                </a:ext>
              </a:extLst>
            </p:cNvPr>
            <p:cNvSpPr/>
            <p:nvPr/>
          </p:nvSpPr>
          <p:spPr>
            <a:xfrm flipV="1">
              <a:off x="598714" y="446314"/>
              <a:ext cx="11070772" cy="5998029"/>
            </a:xfrm>
            <a:prstGeom prst="round1Rect">
              <a:avLst>
                <a:gd name="adj" fmla="val 13425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7F923F9A-746A-C1BC-01F1-536CE8D7B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7351" y="446314"/>
            <a:ext cx="6753497" cy="22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8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04EC6E-9CCB-0140-8554-6E4C43096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603F1E-E69C-0B4C-A1BA-3CC0AD6D2BCA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2B0A4A87-9F33-E344-97AA-4151DBA6AD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" y="1808438"/>
            <a:ext cx="5397500" cy="405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ontserra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BFACB3C1-FAD8-214B-B57B-F1F7705AEE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1413307"/>
            <a:ext cx="5397500" cy="37230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kern="1200" dirty="0">
                <a:solidFill>
                  <a:srgbClr val="DA443A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73D582AD-F51A-7647-82DD-546C2BCCE9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204" y="1423987"/>
            <a:ext cx="5397501" cy="444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1" kern="1200" dirty="0" smtClean="0">
                <a:solidFill>
                  <a:srgbClr val="DA443A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720000" indent="-228600">
              <a:buFontTx/>
              <a:buBlip>
                <a:blip r:embed="rId3"/>
              </a:buBlip>
              <a:tabLst>
                <a:tab pos="900000" algn="l"/>
              </a:tabLst>
              <a:defRPr lang="fr-FR" sz="2000" kern="1200" dirty="0" smtClean="0">
                <a:solidFill>
                  <a:schemeClr val="tx1"/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260000" indent="-228600">
              <a:buFontTx/>
              <a:buBlip>
                <a:blip r:embed="rId4"/>
              </a:buBlip>
              <a:tabLst>
                <a:tab pos="1260000" algn="l"/>
              </a:tabLst>
              <a:defRPr lang="fr-FR" sz="1800" kern="1200" dirty="0" smtClean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728000" indent="-228600">
              <a:buFont typeface="Lucida Grande" panose="020B0600040502020204" pitchFamily="34" charset="0"/>
              <a:buChar char="✓"/>
              <a:tabLst>
                <a:tab pos="1728000" algn="l"/>
              </a:tabLst>
              <a:defRPr lang="fr-FR" sz="14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/>
            </a:lvl5pPr>
          </a:lstStyle>
          <a:p>
            <a:pPr lvl="0"/>
            <a:r>
              <a:rPr lang="fr-FR" dirty="0"/>
              <a:t>Texte premier niveau</a:t>
            </a:r>
          </a:p>
          <a:p>
            <a:pPr marL="742950" lvl="1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fr-FR" dirty="0"/>
              <a:t>Deuxième niveau</a:t>
            </a:r>
          </a:p>
          <a:p>
            <a:pPr marL="1257300" lvl="2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60000"/>
              <a:buBlip>
                <a:blip r:embed="rId4"/>
              </a:buBlip>
            </a:pPr>
            <a:r>
              <a:rPr lang="fr-FR" dirty="0"/>
              <a:t>Troisième niveau</a:t>
            </a:r>
          </a:p>
          <a:p>
            <a:pPr marL="1714500" lvl="3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Lucida Grande" panose="020B0600040502020204" pitchFamily="34" charset="0"/>
              <a:buChar char="✓"/>
            </a:pPr>
            <a:r>
              <a:rPr lang="fr-FR" dirty="0"/>
              <a:t>Quatrième niveau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A99F5DE-306F-AA47-A023-A3562C02B30A}"/>
              </a:ext>
            </a:extLst>
          </p:cNvPr>
          <p:cNvCxnSpPr>
            <a:cxnSpLocks/>
          </p:cNvCxnSpPr>
          <p:nvPr userDrawn="1"/>
        </p:nvCxnSpPr>
        <p:spPr>
          <a:xfrm>
            <a:off x="239505" y="929396"/>
            <a:ext cx="3743215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46">
            <a:extLst>
              <a:ext uri="{FF2B5EF4-FFF2-40B4-BE49-F238E27FC236}">
                <a16:creationId xmlns:a16="http://schemas.microsoft.com/office/drawing/2014/main" id="{D6195DD1-0320-BD46-B7E6-1B8D196B1C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030" y="355449"/>
            <a:ext cx="619156" cy="475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18" name="Espace réservé du texte 30">
            <a:extLst>
              <a:ext uri="{FF2B5EF4-FFF2-40B4-BE49-F238E27FC236}">
                <a16:creationId xmlns:a16="http://schemas.microsoft.com/office/drawing/2014/main" id="{6334C255-9CD6-874D-879C-9E0E1BF6BB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1184" y="429756"/>
            <a:ext cx="799931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DA443A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</p:spTree>
    <p:extLst>
      <p:ext uri="{BB962C8B-B14F-4D97-AF65-F5344CB8AC3E}">
        <p14:creationId xmlns:p14="http://schemas.microsoft.com/office/powerpoint/2010/main" val="167626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04EC6E-9CCB-0140-8554-6E4C43096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603F1E-E69C-0B4C-A1BA-3CC0AD6D2BCA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2B0A4A87-9F33-E344-97AA-4151DBA6AD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" y="1808438"/>
            <a:ext cx="5397500" cy="405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ontserra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BFACB3C1-FAD8-214B-B57B-F1F7705AEE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1413307"/>
            <a:ext cx="5397500" cy="37230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kern="1200" dirty="0">
                <a:solidFill>
                  <a:srgbClr val="DA443A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73D582AD-F51A-7647-82DD-546C2BCCE9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204" y="1423987"/>
            <a:ext cx="5397501" cy="444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1" kern="1200" dirty="0" smtClean="0">
                <a:solidFill>
                  <a:srgbClr val="DA443A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720000" indent="-228600">
              <a:buFontTx/>
              <a:buBlip>
                <a:blip r:embed="rId3"/>
              </a:buBlip>
              <a:tabLst>
                <a:tab pos="900000" algn="l"/>
              </a:tabLst>
              <a:defRPr lang="fr-FR" sz="2000" kern="1200" dirty="0" smtClean="0">
                <a:solidFill>
                  <a:schemeClr val="tx1"/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260000" indent="-228600">
              <a:buFontTx/>
              <a:buBlip>
                <a:blip r:embed="rId4"/>
              </a:buBlip>
              <a:tabLst>
                <a:tab pos="1260000" algn="l"/>
              </a:tabLst>
              <a:defRPr lang="fr-FR" sz="1800" kern="1200" dirty="0" smtClean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728000" indent="-228600">
              <a:buFont typeface="Lucida Grande" panose="020B0600040502020204" pitchFamily="34" charset="0"/>
              <a:buChar char="✓"/>
              <a:tabLst>
                <a:tab pos="1728000" algn="l"/>
              </a:tabLst>
              <a:defRPr lang="fr-FR" sz="14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/>
            </a:lvl5pPr>
          </a:lstStyle>
          <a:p>
            <a:pPr lvl="0"/>
            <a:r>
              <a:rPr lang="fr-FR" dirty="0"/>
              <a:t>Texte premier niveau</a:t>
            </a:r>
          </a:p>
          <a:p>
            <a:pPr marL="742950" lvl="1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fr-FR" dirty="0"/>
              <a:t>Deuxième niveau</a:t>
            </a:r>
          </a:p>
          <a:p>
            <a:pPr marL="1257300" lvl="2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60000"/>
              <a:buBlip>
                <a:blip r:embed="rId4"/>
              </a:buBlip>
            </a:pPr>
            <a:r>
              <a:rPr lang="fr-FR" dirty="0"/>
              <a:t>Troisième niveau</a:t>
            </a:r>
          </a:p>
          <a:p>
            <a:pPr marL="1714500" lvl="3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Lucida Grande" panose="020B0600040502020204" pitchFamily="34" charset="0"/>
              <a:buChar char="✓"/>
            </a:pPr>
            <a:r>
              <a:rPr lang="fr-FR" dirty="0"/>
              <a:t>Quatrième niveau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21BE358-1C85-2D44-8B0E-EDD38419F71A}"/>
              </a:ext>
            </a:extLst>
          </p:cNvPr>
          <p:cNvCxnSpPr>
            <a:cxnSpLocks/>
          </p:cNvCxnSpPr>
          <p:nvPr userDrawn="1"/>
        </p:nvCxnSpPr>
        <p:spPr>
          <a:xfrm>
            <a:off x="239505" y="929396"/>
            <a:ext cx="11708655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46">
            <a:extLst>
              <a:ext uri="{FF2B5EF4-FFF2-40B4-BE49-F238E27FC236}">
                <a16:creationId xmlns:a16="http://schemas.microsoft.com/office/drawing/2014/main" id="{79D3989D-0F9E-1A44-9ECF-DD2C583594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030" y="355449"/>
            <a:ext cx="619156" cy="475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3" name="Espace réservé du texte 30">
            <a:extLst>
              <a:ext uri="{FF2B5EF4-FFF2-40B4-BE49-F238E27FC236}">
                <a16:creationId xmlns:a16="http://schemas.microsoft.com/office/drawing/2014/main" id="{D03514AE-46D0-0249-816E-AA583695B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1184" y="429756"/>
            <a:ext cx="243417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DA443A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24" name="Espace réservé du texte 30">
            <a:extLst>
              <a:ext uri="{FF2B5EF4-FFF2-40B4-BE49-F238E27FC236}">
                <a16:creationId xmlns:a16="http://schemas.microsoft.com/office/drawing/2014/main" id="{46A2C285-B879-AD4C-BC59-F241E8DB84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8293" y="429756"/>
            <a:ext cx="363305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rgbClr val="7030A0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sous-partie</a:t>
            </a:r>
          </a:p>
        </p:txBody>
      </p:sp>
    </p:spTree>
    <p:extLst>
      <p:ext uri="{BB962C8B-B14F-4D97-AF65-F5344CB8AC3E}">
        <p14:creationId xmlns:p14="http://schemas.microsoft.com/office/powerpoint/2010/main" val="2238782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04EC6E-9CCB-0140-8554-6E4C43096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603F1E-E69C-0B4C-A1BA-3CC0AD6D2BCA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2B0A4A87-9F33-E344-97AA-4151DBA6AD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" y="1808438"/>
            <a:ext cx="5397500" cy="405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ontserra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BFACB3C1-FAD8-214B-B57B-F1F7705AEE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1413307"/>
            <a:ext cx="5397500" cy="37230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kern="1200" dirty="0">
                <a:solidFill>
                  <a:srgbClr val="DA443A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B2D613-3D0E-324C-BF03-1B2F8EAB78FE}"/>
              </a:ext>
            </a:extLst>
          </p:cNvPr>
          <p:cNvCxnSpPr>
            <a:cxnSpLocks/>
          </p:cNvCxnSpPr>
          <p:nvPr userDrawn="1"/>
        </p:nvCxnSpPr>
        <p:spPr>
          <a:xfrm>
            <a:off x="239505" y="929396"/>
            <a:ext cx="3743215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46">
            <a:extLst>
              <a:ext uri="{FF2B5EF4-FFF2-40B4-BE49-F238E27FC236}">
                <a16:creationId xmlns:a16="http://schemas.microsoft.com/office/drawing/2014/main" id="{60608D5A-E71B-8F49-B05E-9CE2D9C3AE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030" y="355449"/>
            <a:ext cx="619156" cy="475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2E84854A-EEAA-204E-982B-79A7035C7E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1184" y="429756"/>
            <a:ext cx="799931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DA443A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20" name="Espace réservé pour une image  7">
            <a:extLst>
              <a:ext uri="{FF2B5EF4-FFF2-40B4-BE49-F238E27FC236}">
                <a16:creationId xmlns:a16="http://schemas.microsoft.com/office/drawing/2014/main" id="{E65258D0-CB41-824D-A789-2DDCCD5E4CE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99200" y="1116345"/>
            <a:ext cx="5397500" cy="405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ontserra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CF55D716-FC52-B145-A085-CE21293869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9200" y="5234898"/>
            <a:ext cx="5397500" cy="37230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kern="1200" dirty="0">
                <a:solidFill>
                  <a:srgbClr val="DA443A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</p:spTree>
    <p:extLst>
      <p:ext uri="{BB962C8B-B14F-4D97-AF65-F5344CB8AC3E}">
        <p14:creationId xmlns:p14="http://schemas.microsoft.com/office/powerpoint/2010/main" val="3449283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04EC6E-9CCB-0140-8554-6E4C43096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603F1E-E69C-0B4C-A1BA-3CC0AD6D2BCA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2B0A4A87-9F33-E344-97AA-4151DBA6AD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" y="1808438"/>
            <a:ext cx="5397500" cy="405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ontserra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BFACB3C1-FAD8-214B-B57B-F1F7705AEE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1413307"/>
            <a:ext cx="5397500" cy="37230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kern="1200" dirty="0">
                <a:solidFill>
                  <a:srgbClr val="DA443A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4D28B5E6-D0A0-C747-AFB6-28A8BB0D990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99200" y="1116345"/>
            <a:ext cx="5397500" cy="405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ontserra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40594AD9-EE22-0B4E-AF35-B7869C447C9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9200" y="5234898"/>
            <a:ext cx="5397500" cy="37230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kern="1200" dirty="0">
                <a:solidFill>
                  <a:srgbClr val="DA443A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F2D06D9-8A64-5F4E-B726-26FCA87DCC1B}"/>
              </a:ext>
            </a:extLst>
          </p:cNvPr>
          <p:cNvCxnSpPr>
            <a:cxnSpLocks/>
          </p:cNvCxnSpPr>
          <p:nvPr userDrawn="1"/>
        </p:nvCxnSpPr>
        <p:spPr>
          <a:xfrm>
            <a:off x="239505" y="929396"/>
            <a:ext cx="11708655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46">
            <a:extLst>
              <a:ext uri="{FF2B5EF4-FFF2-40B4-BE49-F238E27FC236}">
                <a16:creationId xmlns:a16="http://schemas.microsoft.com/office/drawing/2014/main" id="{CBDA1802-A751-0248-8984-8D679806CB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030" y="355449"/>
            <a:ext cx="619156" cy="475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76CB39B3-AD06-B440-96D5-2A5C1032DC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1184" y="429756"/>
            <a:ext cx="243417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DA443A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24" name="Espace réservé du texte 30">
            <a:extLst>
              <a:ext uri="{FF2B5EF4-FFF2-40B4-BE49-F238E27FC236}">
                <a16:creationId xmlns:a16="http://schemas.microsoft.com/office/drawing/2014/main" id="{743C7156-7F8C-AF41-8714-F6E23E3E1B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8293" y="429756"/>
            <a:ext cx="363305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rgbClr val="7030A0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sous-partie</a:t>
            </a:r>
          </a:p>
        </p:txBody>
      </p:sp>
    </p:spTree>
    <p:extLst>
      <p:ext uri="{BB962C8B-B14F-4D97-AF65-F5344CB8AC3E}">
        <p14:creationId xmlns:p14="http://schemas.microsoft.com/office/powerpoint/2010/main" val="3207099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8AC9212-1672-1149-A57A-88FDEA5A7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586B001-0E77-4C47-B604-463C4102AF21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8B121120-4027-7D40-B0E2-04CA8C2D2A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1413307"/>
            <a:ext cx="5397500" cy="3723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fr-FR" sz="1800" kern="1200" dirty="0">
                <a:solidFill>
                  <a:srgbClr val="DA443A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Légende du tableau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7276FB9-EDB6-194A-85E6-EE30F6C2F36A}"/>
              </a:ext>
            </a:extLst>
          </p:cNvPr>
          <p:cNvCxnSpPr>
            <a:cxnSpLocks/>
          </p:cNvCxnSpPr>
          <p:nvPr userDrawn="1"/>
        </p:nvCxnSpPr>
        <p:spPr>
          <a:xfrm>
            <a:off x="239505" y="929396"/>
            <a:ext cx="11708655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46">
            <a:extLst>
              <a:ext uri="{FF2B5EF4-FFF2-40B4-BE49-F238E27FC236}">
                <a16:creationId xmlns:a16="http://schemas.microsoft.com/office/drawing/2014/main" id="{EA9278A5-DBE1-CE4B-BE18-2FDEBC9A5F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030" y="355449"/>
            <a:ext cx="619156" cy="475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17" name="Espace réservé du texte 30">
            <a:extLst>
              <a:ext uri="{FF2B5EF4-FFF2-40B4-BE49-F238E27FC236}">
                <a16:creationId xmlns:a16="http://schemas.microsoft.com/office/drawing/2014/main" id="{02A6C899-3BD9-644E-85A2-0D3EE6AAAD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1184" y="429756"/>
            <a:ext cx="243417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DA443A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D2228285-A269-5C4F-A3E2-F03D0A1B1F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8293" y="429756"/>
            <a:ext cx="363305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rgbClr val="7030A0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sous-partie</a:t>
            </a:r>
          </a:p>
        </p:txBody>
      </p:sp>
    </p:spTree>
    <p:extLst>
      <p:ext uri="{BB962C8B-B14F-4D97-AF65-F5344CB8AC3E}">
        <p14:creationId xmlns:p14="http://schemas.microsoft.com/office/powerpoint/2010/main" val="8320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8AC9212-1672-1149-A57A-88FDEA5A7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586B001-0E77-4C47-B604-463C4102AF21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C1798D2-958F-0340-B6E1-72C97102BBA1}"/>
              </a:ext>
            </a:extLst>
          </p:cNvPr>
          <p:cNvCxnSpPr>
            <a:cxnSpLocks/>
          </p:cNvCxnSpPr>
          <p:nvPr userDrawn="1"/>
        </p:nvCxnSpPr>
        <p:spPr>
          <a:xfrm>
            <a:off x="239505" y="929396"/>
            <a:ext cx="4814673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30">
            <a:extLst>
              <a:ext uri="{FF2B5EF4-FFF2-40B4-BE49-F238E27FC236}">
                <a16:creationId xmlns:a16="http://schemas.microsoft.com/office/drawing/2014/main" id="{2891E1C3-C194-144B-B8CE-3D872314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046" y="435418"/>
            <a:ext cx="10263553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1" kern="1200" dirty="0">
                <a:solidFill>
                  <a:srgbClr val="DA443A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ZOOM : TITRE DU SUJET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9ABE890-7843-294E-A060-4FD4C813D6F5}"/>
              </a:ext>
            </a:extLst>
          </p:cNvPr>
          <p:cNvSpPr/>
          <p:nvPr userDrawn="1"/>
        </p:nvSpPr>
        <p:spPr>
          <a:xfrm rot="1294712">
            <a:off x="2424" y="1230148"/>
            <a:ext cx="4312555" cy="4841657"/>
          </a:xfrm>
          <a:prstGeom prst="arc">
            <a:avLst>
              <a:gd name="adj1" fmla="val 16200000"/>
              <a:gd name="adj2" fmla="val 2728915"/>
            </a:avLst>
          </a:prstGeom>
          <a:noFill/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087694A-57BA-8D47-8CA9-9650B745E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151" t="7961" r="60893" b="60318"/>
          <a:stretch/>
        </p:blipFill>
        <p:spPr>
          <a:xfrm>
            <a:off x="294722" y="2113286"/>
            <a:ext cx="3312988" cy="312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26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8AC9212-1672-1149-A57A-88FDEA5A7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586B001-0E77-4C47-B604-463C4102AF21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12C57F3-4A06-8A42-84B6-A9D0BF5AB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151" t="7961" r="60893" b="60318"/>
          <a:stretch/>
        </p:blipFill>
        <p:spPr>
          <a:xfrm>
            <a:off x="294722" y="2113286"/>
            <a:ext cx="3312988" cy="3126803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7C42153-5328-7E48-B2AF-E4A569595FF4}"/>
              </a:ext>
            </a:extLst>
          </p:cNvPr>
          <p:cNvCxnSpPr>
            <a:cxnSpLocks/>
          </p:cNvCxnSpPr>
          <p:nvPr userDrawn="1"/>
        </p:nvCxnSpPr>
        <p:spPr>
          <a:xfrm>
            <a:off x="623972" y="929396"/>
            <a:ext cx="2411328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30">
            <a:extLst>
              <a:ext uri="{FF2B5EF4-FFF2-40B4-BE49-F238E27FC236}">
                <a16:creationId xmlns:a16="http://schemas.microsoft.com/office/drawing/2014/main" id="{706C8FC6-CB9D-B242-9964-1119C5C84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046" y="435418"/>
            <a:ext cx="10263553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400" b="1" kern="1200" dirty="0">
                <a:solidFill>
                  <a:srgbClr val="DA443A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CONCLUSION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BD7ED951-16F4-1540-868B-75F9B99CB623}"/>
              </a:ext>
            </a:extLst>
          </p:cNvPr>
          <p:cNvSpPr/>
          <p:nvPr userDrawn="1"/>
        </p:nvSpPr>
        <p:spPr>
          <a:xfrm rot="1294712">
            <a:off x="2425" y="1261485"/>
            <a:ext cx="4312555" cy="4841657"/>
          </a:xfrm>
          <a:prstGeom prst="arc">
            <a:avLst>
              <a:gd name="adj1" fmla="val 16200000"/>
              <a:gd name="adj2" fmla="val 2728915"/>
            </a:avLst>
          </a:prstGeom>
          <a:noFill/>
          <a:ln w="15875">
            <a:solidFill>
              <a:srgbClr val="DA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446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DF2409E-3F2D-6D43-82AF-D3572D5D41BE}"/>
              </a:ext>
            </a:extLst>
          </p:cNvPr>
          <p:cNvSpPr txBox="1"/>
          <p:nvPr userDrawn="1"/>
        </p:nvSpPr>
        <p:spPr>
          <a:xfrm>
            <a:off x="11005851" y="6285852"/>
            <a:ext cx="780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6EC4F6E-705B-2A4B-8F5D-98C7DE76B53D}" type="slidenum">
              <a:rPr lang="fr-FR" sz="1600" dirty="0">
                <a:latin typeface="Montserrat Light" pitchFamily="2" charset="77"/>
              </a:rPr>
              <a:pPr algn="r"/>
              <a:t>‹N°›</a:t>
            </a:fld>
            <a:endParaRPr lang="fr-FR" sz="1600" dirty="0">
              <a:latin typeface="Montserrat Light" pitchFamily="2" charset="77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D110A52-0D4F-294B-94C1-33D56467DF7F}"/>
              </a:ext>
            </a:extLst>
          </p:cNvPr>
          <p:cNvCxnSpPr>
            <a:cxnSpLocks/>
          </p:cNvCxnSpPr>
          <p:nvPr userDrawn="1"/>
        </p:nvCxnSpPr>
        <p:spPr>
          <a:xfrm>
            <a:off x="239505" y="929396"/>
            <a:ext cx="3743215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texte 46">
            <a:extLst>
              <a:ext uri="{FF2B5EF4-FFF2-40B4-BE49-F238E27FC236}">
                <a16:creationId xmlns:a16="http://schemas.microsoft.com/office/drawing/2014/main" id="{FC5CD231-4883-4A44-A618-EAF68256F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030" y="355449"/>
            <a:ext cx="619156" cy="475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5D1C3C14-7A59-5940-90A5-61E6A2EBA1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1184" y="429756"/>
            <a:ext cx="799931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DA443A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1E5978-C37E-104F-BF61-012325AB37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5802" y="978949"/>
            <a:ext cx="10920395" cy="444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1" kern="1200" dirty="0" smtClean="0">
                <a:solidFill>
                  <a:srgbClr val="DA443A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720000" indent="-228600">
              <a:buFontTx/>
              <a:buBlip>
                <a:blip r:embed="rId2"/>
              </a:buBlip>
              <a:tabLst>
                <a:tab pos="900000" algn="l"/>
              </a:tabLst>
              <a:defRPr lang="fr-FR" sz="2000" kern="1200" dirty="0" smtClean="0">
                <a:solidFill>
                  <a:schemeClr val="tx1"/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260000" indent="-228600">
              <a:buFontTx/>
              <a:buBlip>
                <a:blip r:embed="rId3"/>
              </a:buBlip>
              <a:tabLst>
                <a:tab pos="1260000" algn="l"/>
              </a:tabLst>
              <a:defRPr lang="fr-FR" sz="1800" kern="1200" dirty="0" smtClean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728000" indent="-228600">
              <a:buFont typeface="Lucida Grande" panose="020B0600040502020204" pitchFamily="34" charset="0"/>
              <a:buChar char="✓"/>
              <a:tabLst>
                <a:tab pos="1728000" algn="l"/>
              </a:tabLst>
              <a:defRPr lang="fr-FR" sz="14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/>
            </a:lvl5pPr>
          </a:lstStyle>
          <a:p>
            <a:pPr lvl="0"/>
            <a:r>
              <a:rPr lang="fr-FR" dirty="0"/>
              <a:t>Texte premier niveau</a:t>
            </a:r>
          </a:p>
          <a:p>
            <a:pPr marL="742950" lvl="1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fr-FR" dirty="0"/>
              <a:t>Deuxième niveau</a:t>
            </a:r>
          </a:p>
          <a:p>
            <a:pPr marL="1257300" lvl="2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60000"/>
              <a:buBlip>
                <a:blip r:embed="rId3"/>
              </a:buBlip>
            </a:pPr>
            <a:r>
              <a:rPr lang="fr-FR" dirty="0"/>
              <a:t>Troisième niveau</a:t>
            </a:r>
          </a:p>
          <a:p>
            <a:pPr marL="1714500" lvl="3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Lucida Grande" panose="020B0600040502020204" pitchFamily="34" charset="0"/>
              <a:buChar char="✓"/>
            </a:pPr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617945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DF2409E-3F2D-6D43-82AF-D3572D5D41BE}"/>
              </a:ext>
            </a:extLst>
          </p:cNvPr>
          <p:cNvSpPr txBox="1"/>
          <p:nvPr userDrawn="1"/>
        </p:nvSpPr>
        <p:spPr>
          <a:xfrm>
            <a:off x="11005851" y="6285852"/>
            <a:ext cx="780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6EC4F6E-705B-2A4B-8F5D-98C7DE76B53D}" type="slidenum">
              <a:rPr lang="fr-FR" sz="1600" dirty="0">
                <a:latin typeface="Montserrat Light" pitchFamily="2" charset="77"/>
              </a:rPr>
              <a:pPr algn="r"/>
              <a:t>‹N°›</a:t>
            </a:fld>
            <a:endParaRPr lang="fr-FR" sz="1600" dirty="0">
              <a:latin typeface="Montserrat Light" pitchFamily="2" charset="77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04EC6E-9CCB-0140-8554-6E4C43096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603F1E-E69C-0B4C-A1BA-3CC0AD6D2BCA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space réservé du texte 43">
            <a:extLst>
              <a:ext uri="{FF2B5EF4-FFF2-40B4-BE49-F238E27FC236}">
                <a16:creationId xmlns:a16="http://schemas.microsoft.com/office/drawing/2014/main" id="{E169C935-3E78-914B-9EC9-46E267A384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5143" y="6299299"/>
            <a:ext cx="2888558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Montserrat Light" pitchFamily="2" charset="77"/>
              </a:defRPr>
            </a:lvl1pPr>
          </a:lstStyle>
          <a:p>
            <a:pPr lvl="0"/>
            <a:r>
              <a:rPr lang="fr-FR" dirty="0"/>
              <a:t>Journées Nationales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BA45EE0-AB47-3A4D-BD15-E0BB2F758F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887" y="860128"/>
            <a:ext cx="10920395" cy="444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1" kern="1200" dirty="0" smtClean="0">
                <a:solidFill>
                  <a:srgbClr val="DA443A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720000" indent="-228600">
              <a:buFontTx/>
              <a:buBlip>
                <a:blip r:embed="rId3"/>
              </a:buBlip>
              <a:tabLst>
                <a:tab pos="900000" algn="l"/>
              </a:tabLst>
              <a:defRPr lang="fr-FR" sz="2000" kern="1200" dirty="0" smtClean="0">
                <a:solidFill>
                  <a:schemeClr val="tx1"/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260000" indent="-228600">
              <a:buFontTx/>
              <a:buBlip>
                <a:blip r:embed="rId4"/>
              </a:buBlip>
              <a:tabLst>
                <a:tab pos="1260000" algn="l"/>
              </a:tabLst>
              <a:defRPr lang="fr-FR" sz="1800" kern="1200" dirty="0" smtClean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728000" indent="-228600">
              <a:buFont typeface="Lucida Grande" panose="020B0600040502020204" pitchFamily="34" charset="0"/>
              <a:buChar char="✓"/>
              <a:tabLst>
                <a:tab pos="1728000" algn="l"/>
              </a:tabLst>
              <a:defRPr lang="fr-FR" sz="14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/>
            </a:lvl5pPr>
          </a:lstStyle>
          <a:p>
            <a:pPr lvl="0"/>
            <a:r>
              <a:rPr lang="fr-FR" dirty="0"/>
              <a:t>Texte premier niveau</a:t>
            </a:r>
          </a:p>
          <a:p>
            <a:pPr marL="742950" lvl="1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fr-FR" dirty="0"/>
              <a:t>Deuxième niveau</a:t>
            </a:r>
          </a:p>
          <a:p>
            <a:pPr marL="1257300" lvl="2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60000"/>
              <a:buBlip>
                <a:blip r:embed="rId4"/>
              </a:buBlip>
            </a:pPr>
            <a:r>
              <a:rPr lang="fr-FR" dirty="0"/>
              <a:t>Troisième niveau</a:t>
            </a:r>
          </a:p>
          <a:p>
            <a:pPr marL="1714500" lvl="3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Lucida Grande" panose="020B0600040502020204" pitchFamily="34" charset="0"/>
              <a:buChar char="✓"/>
            </a:pPr>
            <a:r>
              <a:rPr lang="fr-FR" dirty="0"/>
              <a:t>Quatrième niveau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AE4981-BEE4-EC4B-9ACA-18CE72EE2E7B}"/>
              </a:ext>
            </a:extLst>
          </p:cNvPr>
          <p:cNvSpPr txBox="1"/>
          <p:nvPr userDrawn="1"/>
        </p:nvSpPr>
        <p:spPr>
          <a:xfrm>
            <a:off x="5473701" y="6299299"/>
            <a:ext cx="1377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Montserrat Light" pitchFamily="2" charset="77"/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153214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 descr="Rythme cardiaque contour">
            <a:extLst>
              <a:ext uri="{FF2B5EF4-FFF2-40B4-BE49-F238E27FC236}">
                <a16:creationId xmlns:a16="http://schemas.microsoft.com/office/drawing/2014/main" id="{192CBF85-D24A-5045-8F07-92F022D0F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1835" y="1683751"/>
            <a:ext cx="2380130" cy="3517392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F23BB806-35DF-AA48-BEAF-5897EA984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2367550"/>
            <a:ext cx="2358987" cy="28066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6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54D4D23-0D42-7141-8CE3-EE55BF78D5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8671" y="2950776"/>
            <a:ext cx="69723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rgbClr val="DA3232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3200" b="0" i="0">
                <a:latin typeface="Montserrat Medium" pitchFamily="2" charset="77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fr-FR" dirty="0"/>
              <a:t>Titre partie niveau 1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37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04EC6E-9CCB-0140-8554-6E4C43096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603F1E-E69C-0B4C-A1BA-3CC0AD6D2BCA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480F4C2E-887B-094D-BFD5-51557A3CEE0A}"/>
              </a:ext>
            </a:extLst>
          </p:cNvPr>
          <p:cNvSpPr txBox="1"/>
          <p:nvPr userDrawn="1"/>
        </p:nvSpPr>
        <p:spPr>
          <a:xfrm>
            <a:off x="4641953" y="448944"/>
            <a:ext cx="2908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 b="1">
                <a:latin typeface="Montserrat" panose="02000505000000020004" pitchFamily="2" charset="77"/>
              </a:defRPr>
            </a:lvl1pPr>
          </a:lstStyle>
          <a:p>
            <a:pPr algn="ctr"/>
            <a:r>
              <a:rPr lang="fr-FR" dirty="0">
                <a:solidFill>
                  <a:srgbClr val="DA443A"/>
                </a:solidFill>
              </a:rPr>
              <a:t>SOMMAIRE 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9B66FCB-AFCB-554B-BA42-D592FF88CCAD}"/>
              </a:ext>
            </a:extLst>
          </p:cNvPr>
          <p:cNvCxnSpPr>
            <a:cxnSpLocks/>
          </p:cNvCxnSpPr>
          <p:nvPr userDrawn="1"/>
        </p:nvCxnSpPr>
        <p:spPr>
          <a:xfrm>
            <a:off x="4241452" y="1227231"/>
            <a:ext cx="3600000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42A4BCF0-5E51-F94D-B5F2-93000B8739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4864" y="1917761"/>
            <a:ext cx="3805909" cy="7055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 i="0">
                <a:latin typeface="Montserrat SemiBold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Partage d’expériences des Clubs:</a:t>
            </a:r>
          </a:p>
          <a:p>
            <a:pPr lvl="0"/>
            <a:r>
              <a:rPr lang="fr-FR" dirty="0"/>
              <a:t>- Béziers</a:t>
            </a:r>
          </a:p>
          <a:p>
            <a:pPr lvl="0"/>
            <a:r>
              <a:rPr lang="fr-FR" dirty="0"/>
              <a:t>- Clermont Lodève</a:t>
            </a:r>
          </a:p>
          <a:p>
            <a:pPr lvl="0"/>
            <a:r>
              <a:rPr lang="fr-FR" dirty="0"/>
              <a:t>- Alès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306695B5-D59A-9C47-84CD-BCCC4DB568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2143" y="1629348"/>
            <a:ext cx="1157658" cy="1147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52" name="Espace réservé du texte 30">
            <a:extLst>
              <a:ext uri="{FF2B5EF4-FFF2-40B4-BE49-F238E27FC236}">
                <a16:creationId xmlns:a16="http://schemas.microsoft.com/office/drawing/2014/main" id="{F27CE936-CF4C-1E41-9550-2931F4D79F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60164" y="1917761"/>
            <a:ext cx="3805909" cy="705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latin typeface="Montserrat SemiBold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Questions - Réponses</a:t>
            </a:r>
          </a:p>
        </p:txBody>
      </p:sp>
      <p:sp>
        <p:nvSpPr>
          <p:cNvPr id="53" name="Espace réservé du texte 46">
            <a:extLst>
              <a:ext uri="{FF2B5EF4-FFF2-40B4-BE49-F238E27FC236}">
                <a16:creationId xmlns:a16="http://schemas.microsoft.com/office/drawing/2014/main" id="{B101D71A-3CE8-6B41-8FB3-29FDDEE8FA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443" y="1629348"/>
            <a:ext cx="1157658" cy="1147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0609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3219951A-86C8-6645-8E25-9C7F642FA8C3}"/>
              </a:ext>
            </a:extLst>
          </p:cNvPr>
          <p:cNvSpPr txBox="1"/>
          <p:nvPr userDrawn="1"/>
        </p:nvSpPr>
        <p:spPr>
          <a:xfrm>
            <a:off x="11005851" y="6285852"/>
            <a:ext cx="780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6EC4F6E-705B-2A4B-8F5D-98C7DE76B53D}" type="slidenum">
              <a:rPr lang="fr-FR" sz="1600" dirty="0">
                <a:latin typeface="Montserrat Light" pitchFamily="2" charset="77"/>
              </a:rPr>
              <a:pPr algn="r"/>
              <a:t>‹N°›</a:t>
            </a:fld>
            <a:endParaRPr lang="fr-FR" sz="1600" dirty="0">
              <a:latin typeface="Montserrat Light" pitchFamily="2" charset="77"/>
            </a:endParaRPr>
          </a:p>
        </p:txBody>
      </p:sp>
      <p:pic>
        <p:nvPicPr>
          <p:cNvPr id="13" name="Graphique 12" descr="Rythme cardiaque contour">
            <a:extLst>
              <a:ext uri="{FF2B5EF4-FFF2-40B4-BE49-F238E27FC236}">
                <a16:creationId xmlns:a16="http://schemas.microsoft.com/office/drawing/2014/main" id="{95AB94B9-F773-AD42-BF9D-F0E53B1143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1835" y="1683751"/>
            <a:ext cx="2380130" cy="3517392"/>
          </a:xfrm>
          <a:prstGeom prst="rect">
            <a:avLst/>
          </a:prstGeom>
        </p:spPr>
      </p:pic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6B4A4E26-B88F-6146-AFB3-2AD2B4D17A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2841179"/>
            <a:ext cx="2358987" cy="28066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800" b="0" i="0">
                <a:solidFill>
                  <a:srgbClr val="662885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1.1</a:t>
            </a:r>
          </a:p>
        </p:txBody>
      </p:sp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ADB4BDED-EB51-8841-93E3-E7F14B7D2D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8671" y="2879279"/>
            <a:ext cx="6972300" cy="19689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1">
                <a:solidFill>
                  <a:srgbClr val="662885"/>
                </a:solidFill>
                <a:latin typeface="Montserrat" pitchFamily="2" charset="77"/>
              </a:defRPr>
            </a:lvl1pPr>
            <a:lvl2pPr marL="457200" indent="0">
              <a:buFontTx/>
              <a:buNone/>
              <a:defRPr sz="3200" b="0" i="0">
                <a:latin typeface="Montserrat Medium" pitchFamily="2" charset="77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fr-FR" dirty="0"/>
              <a:t>Sous-partie niveau 1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68843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04EC6E-9CCB-0140-8554-6E4C43096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603F1E-E69C-0B4C-A1BA-3CC0AD6D2BCA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D110A52-0D4F-294B-94C1-33D56467DF7F}"/>
              </a:ext>
            </a:extLst>
          </p:cNvPr>
          <p:cNvCxnSpPr>
            <a:cxnSpLocks/>
          </p:cNvCxnSpPr>
          <p:nvPr userDrawn="1"/>
        </p:nvCxnSpPr>
        <p:spPr>
          <a:xfrm>
            <a:off x="239505" y="929396"/>
            <a:ext cx="3743215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texte 46">
            <a:extLst>
              <a:ext uri="{FF2B5EF4-FFF2-40B4-BE49-F238E27FC236}">
                <a16:creationId xmlns:a16="http://schemas.microsoft.com/office/drawing/2014/main" id="{FC5CD231-4883-4A44-A618-EAF68256F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030" y="355449"/>
            <a:ext cx="619156" cy="475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5D1C3C14-7A59-5940-90A5-61E6A2EBA1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1184" y="429756"/>
            <a:ext cx="799931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DA443A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1E5978-C37E-104F-BF61-012325AB37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1423987"/>
            <a:ext cx="10920395" cy="444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1" kern="1200" dirty="0" smtClean="0">
                <a:solidFill>
                  <a:srgbClr val="DA443A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720000" indent="-228600">
              <a:buFontTx/>
              <a:buBlip>
                <a:blip r:embed="rId3"/>
              </a:buBlip>
              <a:tabLst>
                <a:tab pos="900000" algn="l"/>
              </a:tabLst>
              <a:defRPr lang="fr-FR" sz="2000" kern="1200" dirty="0" smtClean="0">
                <a:solidFill>
                  <a:schemeClr val="tx1"/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260000" indent="-228600">
              <a:buFontTx/>
              <a:buBlip>
                <a:blip r:embed="rId4"/>
              </a:buBlip>
              <a:tabLst>
                <a:tab pos="1260000" algn="l"/>
              </a:tabLst>
              <a:defRPr lang="fr-FR" sz="1800" kern="1200" dirty="0" smtClean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728000" indent="-228600">
              <a:buFont typeface="Lucida Grande" panose="020B0600040502020204" pitchFamily="34" charset="0"/>
              <a:buChar char="✓"/>
              <a:tabLst>
                <a:tab pos="1728000" algn="l"/>
              </a:tabLst>
              <a:defRPr lang="fr-FR" sz="14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/>
            </a:lvl5pPr>
          </a:lstStyle>
          <a:p>
            <a:pPr lvl="0"/>
            <a:r>
              <a:rPr lang="fr-FR" dirty="0"/>
              <a:t>Texte premier niveau</a:t>
            </a:r>
          </a:p>
          <a:p>
            <a:pPr marL="742950" lvl="1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fr-FR" dirty="0"/>
              <a:t>Deuxième niveau</a:t>
            </a:r>
          </a:p>
          <a:p>
            <a:pPr marL="1257300" lvl="2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60000"/>
              <a:buBlip>
                <a:blip r:embed="rId4"/>
              </a:buBlip>
            </a:pPr>
            <a:r>
              <a:rPr lang="fr-FR" dirty="0"/>
              <a:t>Troisième niveau</a:t>
            </a:r>
          </a:p>
          <a:p>
            <a:pPr marL="1714500" lvl="3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Lucida Grande" panose="020B0600040502020204" pitchFamily="34" charset="0"/>
              <a:buChar char="✓"/>
            </a:pPr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7002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04EC6E-9CCB-0140-8554-6E4C43096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603F1E-E69C-0B4C-A1BA-3CC0AD6D2BCA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D110A52-0D4F-294B-94C1-33D56467DF7F}"/>
              </a:ext>
            </a:extLst>
          </p:cNvPr>
          <p:cNvCxnSpPr>
            <a:cxnSpLocks/>
          </p:cNvCxnSpPr>
          <p:nvPr userDrawn="1"/>
        </p:nvCxnSpPr>
        <p:spPr>
          <a:xfrm>
            <a:off x="239505" y="929396"/>
            <a:ext cx="11708655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texte 46">
            <a:extLst>
              <a:ext uri="{FF2B5EF4-FFF2-40B4-BE49-F238E27FC236}">
                <a16:creationId xmlns:a16="http://schemas.microsoft.com/office/drawing/2014/main" id="{FC5CD231-4883-4A44-A618-EAF68256F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030" y="355449"/>
            <a:ext cx="619156" cy="475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9" name="Espace réservé du texte 30">
            <a:extLst>
              <a:ext uri="{FF2B5EF4-FFF2-40B4-BE49-F238E27FC236}">
                <a16:creationId xmlns:a16="http://schemas.microsoft.com/office/drawing/2014/main" id="{5D1C3C14-7A59-5940-90A5-61E6A2EBA1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1184" y="429756"/>
            <a:ext cx="243417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DA443A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1E5978-C37E-104F-BF61-012325AB37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1423987"/>
            <a:ext cx="10920395" cy="444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1" kern="1200" dirty="0" smtClean="0">
                <a:solidFill>
                  <a:srgbClr val="DA443A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720000" indent="-228600">
              <a:buFontTx/>
              <a:buBlip>
                <a:blip r:embed="rId3"/>
              </a:buBlip>
              <a:tabLst>
                <a:tab pos="900000" algn="l"/>
              </a:tabLst>
              <a:defRPr lang="fr-FR" sz="2000" kern="1200" dirty="0" smtClean="0">
                <a:solidFill>
                  <a:schemeClr val="tx1"/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260000" indent="-228600">
              <a:buFontTx/>
              <a:buBlip>
                <a:blip r:embed="rId4"/>
              </a:buBlip>
              <a:tabLst>
                <a:tab pos="1260000" algn="l"/>
              </a:tabLst>
              <a:defRPr lang="fr-FR" sz="1800" kern="1200" dirty="0" smtClean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728000" indent="-228600">
              <a:buFont typeface="Lucida Grande" panose="020B0600040502020204" pitchFamily="34" charset="0"/>
              <a:buChar char="✓"/>
              <a:tabLst>
                <a:tab pos="1728000" algn="l"/>
              </a:tabLst>
              <a:defRPr lang="fr-FR" sz="14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/>
            </a:lvl5pPr>
          </a:lstStyle>
          <a:p>
            <a:pPr lvl="0"/>
            <a:r>
              <a:rPr lang="fr-FR" dirty="0"/>
              <a:t>Texte premier niveau</a:t>
            </a:r>
          </a:p>
          <a:p>
            <a:pPr marL="742950" lvl="1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fr-FR" dirty="0"/>
              <a:t>Deuxième niveau</a:t>
            </a:r>
          </a:p>
          <a:p>
            <a:pPr marL="1257300" lvl="2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60000"/>
              <a:buBlip>
                <a:blip r:embed="rId4"/>
              </a:buBlip>
            </a:pPr>
            <a:r>
              <a:rPr lang="fr-FR" dirty="0"/>
              <a:t>Troisième niveau</a:t>
            </a:r>
          </a:p>
          <a:p>
            <a:pPr marL="1714500" lvl="3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Lucida Grande" panose="020B0600040502020204" pitchFamily="34" charset="0"/>
              <a:buChar char="✓"/>
            </a:pPr>
            <a:r>
              <a:rPr lang="fr-FR" dirty="0"/>
              <a:t>Quatrième niveau</a:t>
            </a:r>
          </a:p>
        </p:txBody>
      </p:sp>
      <p:sp>
        <p:nvSpPr>
          <p:cNvPr id="12" name="Espace réservé du texte 30">
            <a:extLst>
              <a:ext uri="{FF2B5EF4-FFF2-40B4-BE49-F238E27FC236}">
                <a16:creationId xmlns:a16="http://schemas.microsoft.com/office/drawing/2014/main" id="{8D62B0B8-CCBE-2F43-9FB6-925E5BC27D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8293" y="429756"/>
            <a:ext cx="363305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rgbClr val="7030A0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sous-partie</a:t>
            </a:r>
          </a:p>
        </p:txBody>
      </p:sp>
    </p:spTree>
    <p:extLst>
      <p:ext uri="{BB962C8B-B14F-4D97-AF65-F5344CB8AC3E}">
        <p14:creationId xmlns:p14="http://schemas.microsoft.com/office/powerpoint/2010/main" val="80630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04EC6E-9CCB-0140-8554-6E4C43096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603F1E-E69C-0B4C-A1BA-3CC0AD6D2BCA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BA45EE0-AB47-3A4D-BD15-E0BB2F758F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887" y="860128"/>
            <a:ext cx="10920395" cy="444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1" kern="1200" dirty="0" smtClean="0">
                <a:solidFill>
                  <a:srgbClr val="DA443A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720000" indent="-228600">
              <a:buFontTx/>
              <a:buBlip>
                <a:blip r:embed="rId3"/>
              </a:buBlip>
              <a:tabLst>
                <a:tab pos="900000" algn="l"/>
              </a:tabLst>
              <a:defRPr lang="fr-FR" sz="2000" kern="1200" dirty="0" smtClean="0">
                <a:solidFill>
                  <a:schemeClr val="tx1"/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260000" indent="-228600">
              <a:buFontTx/>
              <a:buBlip>
                <a:blip r:embed="rId4"/>
              </a:buBlip>
              <a:tabLst>
                <a:tab pos="1260000" algn="l"/>
              </a:tabLst>
              <a:defRPr lang="fr-FR" sz="1800" kern="1200" dirty="0" smtClean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728000" indent="-228600">
              <a:buFont typeface="Lucida Grande" panose="020B0600040502020204" pitchFamily="34" charset="0"/>
              <a:buChar char="✓"/>
              <a:tabLst>
                <a:tab pos="1728000" algn="l"/>
              </a:tabLst>
              <a:defRPr lang="fr-FR" sz="14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/>
            </a:lvl5pPr>
          </a:lstStyle>
          <a:p>
            <a:pPr lvl="0"/>
            <a:r>
              <a:rPr lang="fr-FR" dirty="0"/>
              <a:t>Texte premier niveau</a:t>
            </a:r>
          </a:p>
          <a:p>
            <a:pPr marL="742950" lvl="1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fr-FR" dirty="0"/>
              <a:t>Deuxième niveau</a:t>
            </a:r>
          </a:p>
          <a:p>
            <a:pPr marL="1257300" lvl="2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60000"/>
              <a:buBlip>
                <a:blip r:embed="rId4"/>
              </a:buBlip>
            </a:pPr>
            <a:r>
              <a:rPr lang="fr-FR" dirty="0"/>
              <a:t>Troisième niveau</a:t>
            </a:r>
          </a:p>
          <a:p>
            <a:pPr marL="1714500" lvl="3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Lucida Grande" panose="020B0600040502020204" pitchFamily="34" charset="0"/>
              <a:buChar char="✓"/>
            </a:pPr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5439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04EC6E-9CCB-0140-8554-6E4C43096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603F1E-E69C-0B4C-A1BA-3CC0AD6D2BCA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4475521-CBD9-7544-8BA9-0710E73F7A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61100" y="1808438"/>
            <a:ext cx="5397500" cy="405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ontserra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64587F0F-D5CE-9741-B25B-D13FE53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1413307"/>
            <a:ext cx="5397500" cy="37230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kern="1200" dirty="0">
                <a:solidFill>
                  <a:srgbClr val="DA443A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F3C0AF7-5853-F944-8422-632A343C80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1423987"/>
            <a:ext cx="5307007" cy="444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1" kern="1200" dirty="0" smtClean="0">
                <a:solidFill>
                  <a:srgbClr val="DA443A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720000" indent="-228600">
              <a:buFontTx/>
              <a:buBlip>
                <a:blip r:embed="rId3"/>
              </a:buBlip>
              <a:tabLst>
                <a:tab pos="900000" algn="l"/>
              </a:tabLst>
              <a:defRPr lang="fr-FR" sz="2000" kern="1200" dirty="0" smtClean="0">
                <a:solidFill>
                  <a:schemeClr val="tx1"/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260000" indent="-228600">
              <a:buFontTx/>
              <a:buBlip>
                <a:blip r:embed="rId4"/>
              </a:buBlip>
              <a:tabLst>
                <a:tab pos="1260000" algn="l"/>
              </a:tabLst>
              <a:defRPr lang="fr-FR" sz="1800" kern="1200" dirty="0" smtClean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728000" indent="-228600">
              <a:buFont typeface="Lucida Grande" panose="020B0600040502020204" pitchFamily="34" charset="0"/>
              <a:buChar char="✓"/>
              <a:tabLst>
                <a:tab pos="1728000" algn="l"/>
              </a:tabLst>
              <a:defRPr lang="fr-FR" sz="14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/>
            </a:lvl5pPr>
          </a:lstStyle>
          <a:p>
            <a:pPr lvl="0"/>
            <a:r>
              <a:rPr lang="fr-FR" dirty="0"/>
              <a:t>Texte premier niveau</a:t>
            </a:r>
          </a:p>
          <a:p>
            <a:pPr marL="742950" lvl="1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fr-FR" dirty="0"/>
              <a:t>Deuxième niveau</a:t>
            </a:r>
          </a:p>
          <a:p>
            <a:pPr marL="1257300" lvl="2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60000"/>
              <a:buBlip>
                <a:blip r:embed="rId4"/>
              </a:buBlip>
            </a:pPr>
            <a:r>
              <a:rPr lang="fr-FR" dirty="0"/>
              <a:t>Troisième niveau</a:t>
            </a:r>
          </a:p>
          <a:p>
            <a:pPr marL="1714500" lvl="3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Lucida Grande" panose="020B0600040502020204" pitchFamily="34" charset="0"/>
              <a:buChar char="✓"/>
            </a:pPr>
            <a:r>
              <a:rPr lang="fr-FR" dirty="0"/>
              <a:t>Quatrième niveau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CD80035-4FF1-6143-B203-A25CB2FB7C39}"/>
              </a:ext>
            </a:extLst>
          </p:cNvPr>
          <p:cNvCxnSpPr>
            <a:cxnSpLocks/>
          </p:cNvCxnSpPr>
          <p:nvPr userDrawn="1"/>
        </p:nvCxnSpPr>
        <p:spPr>
          <a:xfrm>
            <a:off x="239505" y="929396"/>
            <a:ext cx="3743215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46">
            <a:extLst>
              <a:ext uri="{FF2B5EF4-FFF2-40B4-BE49-F238E27FC236}">
                <a16:creationId xmlns:a16="http://schemas.microsoft.com/office/drawing/2014/main" id="{B2A70A0E-4137-734C-9094-11FE891AD0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030" y="355449"/>
            <a:ext cx="619156" cy="475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16" name="Espace réservé du texte 30">
            <a:extLst>
              <a:ext uri="{FF2B5EF4-FFF2-40B4-BE49-F238E27FC236}">
                <a16:creationId xmlns:a16="http://schemas.microsoft.com/office/drawing/2014/main" id="{8DBAB132-7249-8749-B5C1-AD6CFDC12A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1184" y="429756"/>
            <a:ext cx="799931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DA443A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</p:spTree>
    <p:extLst>
      <p:ext uri="{BB962C8B-B14F-4D97-AF65-F5344CB8AC3E}">
        <p14:creationId xmlns:p14="http://schemas.microsoft.com/office/powerpoint/2010/main" val="411703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04EC6E-9CCB-0140-8554-6E4C43096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82" y="6048821"/>
            <a:ext cx="1834375" cy="72296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603F1E-E69C-0B4C-A1BA-3CC0AD6D2BCA}"/>
              </a:ext>
            </a:extLst>
          </p:cNvPr>
          <p:cNvCxnSpPr>
            <a:cxnSpLocks/>
          </p:cNvCxnSpPr>
          <p:nvPr userDrawn="1"/>
        </p:nvCxnSpPr>
        <p:spPr>
          <a:xfrm>
            <a:off x="2506728" y="6250262"/>
            <a:ext cx="0" cy="377355"/>
          </a:xfrm>
          <a:prstGeom prst="line">
            <a:avLst/>
          </a:prstGeom>
          <a:ln w="19050">
            <a:gradFill>
              <a:gsLst>
                <a:gs pos="0">
                  <a:srgbClr val="572D7B"/>
                </a:gs>
                <a:gs pos="60000">
                  <a:srgbClr val="DA443A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4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4475521-CBD9-7544-8BA9-0710E73F7A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61100" y="1808438"/>
            <a:ext cx="5397500" cy="4057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ontserra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64587F0F-D5CE-9741-B25B-D13FE53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1413307"/>
            <a:ext cx="5397500" cy="37230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kern="1200" dirty="0">
                <a:solidFill>
                  <a:srgbClr val="DA443A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F3C0AF7-5853-F944-8422-632A343C80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887" y="1423987"/>
            <a:ext cx="5307007" cy="4442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800" b="1" kern="1200" dirty="0" smtClean="0">
                <a:solidFill>
                  <a:srgbClr val="DA443A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720000" indent="-228600">
              <a:buFontTx/>
              <a:buBlip>
                <a:blip r:embed="rId3"/>
              </a:buBlip>
              <a:tabLst>
                <a:tab pos="900000" algn="l"/>
              </a:tabLst>
              <a:defRPr lang="fr-FR" sz="2000" kern="1200" dirty="0" smtClean="0">
                <a:solidFill>
                  <a:schemeClr val="tx1"/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260000" indent="-228600">
              <a:buFontTx/>
              <a:buBlip>
                <a:blip r:embed="rId4"/>
              </a:buBlip>
              <a:tabLst>
                <a:tab pos="1260000" algn="l"/>
              </a:tabLst>
              <a:defRPr lang="fr-FR" sz="1800" kern="1200" dirty="0" smtClean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728000" indent="-228600">
              <a:buFont typeface="Lucida Grande" panose="020B0600040502020204" pitchFamily="34" charset="0"/>
              <a:buChar char="✓"/>
              <a:tabLst>
                <a:tab pos="1728000" algn="l"/>
              </a:tabLst>
              <a:defRPr lang="fr-FR" sz="14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/>
            </a:lvl5pPr>
          </a:lstStyle>
          <a:p>
            <a:pPr lvl="0"/>
            <a:r>
              <a:rPr lang="fr-FR" dirty="0"/>
              <a:t>Texte premier niveau</a:t>
            </a:r>
          </a:p>
          <a:p>
            <a:pPr marL="742950" lvl="1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fr-FR" dirty="0"/>
              <a:t>Deuxième niveau</a:t>
            </a:r>
          </a:p>
          <a:p>
            <a:pPr marL="1257300" lvl="2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60000"/>
              <a:buBlip>
                <a:blip r:embed="rId4"/>
              </a:buBlip>
            </a:pPr>
            <a:r>
              <a:rPr lang="fr-FR" dirty="0"/>
              <a:t>Troisième niveau</a:t>
            </a:r>
          </a:p>
          <a:p>
            <a:pPr marL="1714500" lvl="3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Lucida Grande" panose="020B0600040502020204" pitchFamily="34" charset="0"/>
              <a:buChar char="✓"/>
            </a:pPr>
            <a:r>
              <a:rPr lang="fr-FR" dirty="0"/>
              <a:t>Quatrième niveau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1606ABB-5449-F24D-8922-DDF51839B217}"/>
              </a:ext>
            </a:extLst>
          </p:cNvPr>
          <p:cNvCxnSpPr>
            <a:cxnSpLocks/>
          </p:cNvCxnSpPr>
          <p:nvPr userDrawn="1"/>
        </p:nvCxnSpPr>
        <p:spPr>
          <a:xfrm>
            <a:off x="239505" y="929396"/>
            <a:ext cx="11708655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46">
            <a:extLst>
              <a:ext uri="{FF2B5EF4-FFF2-40B4-BE49-F238E27FC236}">
                <a16:creationId xmlns:a16="http://schemas.microsoft.com/office/drawing/2014/main" id="{7C628368-3718-2F4E-A77F-766522146A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030" y="355449"/>
            <a:ext cx="619156" cy="475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0">
                <a:solidFill>
                  <a:srgbClr val="DA3232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16" name="Espace réservé du texte 30">
            <a:extLst>
              <a:ext uri="{FF2B5EF4-FFF2-40B4-BE49-F238E27FC236}">
                <a16:creationId xmlns:a16="http://schemas.microsoft.com/office/drawing/2014/main" id="{87C386C2-E7F1-4E49-A360-6C8FF9373D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1184" y="429756"/>
            <a:ext cx="243417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DA443A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22" name="Espace réservé du texte 30">
            <a:extLst>
              <a:ext uri="{FF2B5EF4-FFF2-40B4-BE49-F238E27FC236}">
                <a16:creationId xmlns:a16="http://schemas.microsoft.com/office/drawing/2014/main" id="{ADA57CE7-BC6F-6645-9171-AB2A3A5168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28293" y="429756"/>
            <a:ext cx="3633056" cy="372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rgbClr val="7030A0"/>
                </a:solidFill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fr-FR" dirty="0"/>
              <a:t>Titre de la sous-partie</a:t>
            </a:r>
          </a:p>
        </p:txBody>
      </p:sp>
    </p:spTree>
    <p:extLst>
      <p:ext uri="{BB962C8B-B14F-4D97-AF65-F5344CB8AC3E}">
        <p14:creationId xmlns:p14="http://schemas.microsoft.com/office/powerpoint/2010/main" val="396029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C745F29-C720-194C-B136-612AA35F6805}"/>
              </a:ext>
            </a:extLst>
          </p:cNvPr>
          <p:cNvSpPr txBox="1"/>
          <p:nvPr userDrawn="1"/>
        </p:nvSpPr>
        <p:spPr>
          <a:xfrm>
            <a:off x="4782593" y="6288122"/>
            <a:ext cx="2624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400" i="1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936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2" r:id="rId2"/>
    <p:sldLayoutId id="2147483664" r:id="rId3"/>
    <p:sldLayoutId id="2147483673" r:id="rId4"/>
    <p:sldLayoutId id="2147483674" r:id="rId5"/>
    <p:sldLayoutId id="2147483681" r:id="rId6"/>
    <p:sldLayoutId id="2147483675" r:id="rId7"/>
    <p:sldLayoutId id="2147483676" r:id="rId8"/>
    <p:sldLayoutId id="2147483682" r:id="rId9"/>
    <p:sldLayoutId id="2147483677" r:id="rId10"/>
    <p:sldLayoutId id="2147483683" r:id="rId11"/>
    <p:sldLayoutId id="2147483678" r:id="rId12"/>
    <p:sldLayoutId id="2147483684" r:id="rId13"/>
    <p:sldLayoutId id="2147483685" r:id="rId14"/>
    <p:sldLayoutId id="2147483679" r:id="rId15"/>
    <p:sldLayoutId id="2147483680" r:id="rId16"/>
    <p:sldLayoutId id="2147483687" r:id="rId17"/>
    <p:sldLayoutId id="2147483688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FAE5EC1-BE9B-BB4B-B64F-44629FC7C944}"/>
              </a:ext>
            </a:extLst>
          </p:cNvPr>
          <p:cNvCxnSpPr>
            <a:cxnSpLocks/>
          </p:cNvCxnSpPr>
          <p:nvPr/>
        </p:nvCxnSpPr>
        <p:spPr>
          <a:xfrm>
            <a:off x="4229469" y="4353604"/>
            <a:ext cx="3600000" cy="0"/>
          </a:xfrm>
          <a:prstGeom prst="line">
            <a:avLst/>
          </a:prstGeom>
          <a:ln w="31750" cap="rnd">
            <a:gradFill>
              <a:gsLst>
                <a:gs pos="0">
                  <a:srgbClr val="572D7B"/>
                </a:gs>
                <a:gs pos="60000">
                  <a:srgbClr val="DA3232"/>
                </a:gs>
                <a:gs pos="100000">
                  <a:srgbClr val="E98338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1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E5E03D4C-9105-B540-873C-56B1A9A2B168}"/>
              </a:ext>
            </a:extLst>
          </p:cNvPr>
          <p:cNvSpPr txBox="1">
            <a:spLocks/>
          </p:cNvSpPr>
          <p:nvPr/>
        </p:nvSpPr>
        <p:spPr>
          <a:xfrm>
            <a:off x="3106084" y="4570795"/>
            <a:ext cx="5715000" cy="64611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DA3232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17 Avril 2023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8D4729F-7039-D241-984F-1804FDD8CE49}"/>
              </a:ext>
            </a:extLst>
          </p:cNvPr>
          <p:cNvSpPr txBox="1">
            <a:spLocks/>
          </p:cNvSpPr>
          <p:nvPr/>
        </p:nvSpPr>
        <p:spPr>
          <a:xfrm>
            <a:off x="488477" y="3015081"/>
            <a:ext cx="11081983" cy="122992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3600" kern="1200" dirty="0" smtClean="0">
                <a:solidFill>
                  <a:srgbClr val="572D7B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3600" kern="1200" dirty="0" smtClean="0">
                <a:solidFill>
                  <a:srgbClr val="572D7B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Séance d’échanges</a:t>
            </a:r>
          </a:p>
          <a:p>
            <a:r>
              <a:rPr lang="fr-FR" dirty="0"/>
              <a:t>des Clubs Cœur et Santé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7779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29779D2-D275-E0E1-8AD4-204835DCF0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A0952C-23C3-0D9D-7FB0-7F313D5F2E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A3D8FC-12AC-5E00-8948-68D4DC07A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345" y="767460"/>
            <a:ext cx="5749026" cy="5755123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95B3EF-C2D2-0302-77EF-0784861469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030" y="2253053"/>
            <a:ext cx="5448282" cy="3242311"/>
          </a:xfrm>
        </p:spPr>
        <p:txBody>
          <a:bodyPr/>
          <a:lstStyle/>
          <a:p>
            <a:r>
              <a:rPr lang="fr-FR" sz="3200" dirty="0"/>
              <a:t>Le recrutement :</a:t>
            </a:r>
          </a:p>
          <a:p>
            <a:r>
              <a:rPr lang="fr-FR" sz="3200" b="0" dirty="0">
                <a:solidFill>
                  <a:schemeClr val="tx1"/>
                </a:solidFill>
              </a:rPr>
              <a:t>Cliniques</a:t>
            </a:r>
          </a:p>
          <a:p>
            <a:r>
              <a:rPr lang="fr-FR" sz="3200" b="0" dirty="0">
                <a:solidFill>
                  <a:schemeClr val="tx1"/>
                </a:solidFill>
              </a:rPr>
              <a:t>CHU Montpellier</a:t>
            </a:r>
          </a:p>
          <a:p>
            <a:r>
              <a:rPr lang="fr-FR" sz="3200" b="0" dirty="0">
                <a:solidFill>
                  <a:schemeClr val="tx1"/>
                </a:solidFill>
              </a:rPr>
              <a:t>Corps médical local</a:t>
            </a:r>
          </a:p>
          <a:p>
            <a:r>
              <a:rPr lang="fr-FR" sz="3200" dirty="0"/>
              <a:t>Forum des Clubs</a:t>
            </a:r>
          </a:p>
        </p:txBody>
      </p:sp>
    </p:spTree>
    <p:extLst>
      <p:ext uri="{BB962C8B-B14F-4D97-AF65-F5344CB8AC3E}">
        <p14:creationId xmlns:p14="http://schemas.microsoft.com/office/powerpoint/2010/main" val="752395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F5EF7DF-E5E9-F1E3-C47C-15D7A01A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4" y="-24747"/>
            <a:ext cx="10874325" cy="69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1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886511-7224-A239-81A1-D06FEBBF4E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Clermont Lodève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F167BD-E2BC-8010-8FBD-FF81826C8D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28668" y="3256013"/>
            <a:ext cx="5218151" cy="162575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TABLEAU DES ACTIVITES</a:t>
            </a:r>
            <a:endParaRPr kumimoji="0" 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§) </a:t>
            </a:r>
            <a:r>
              <a:rPr kumimoji="0" lang="fr-FR" sz="18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Les Tamalou : Si l’atelier GQS à besoin de deux séances mensuelles, la randonnée du 3</a:t>
            </a:r>
            <a:r>
              <a:rPr kumimoji="0" lang="fr-FR" sz="1800" b="1" i="1" u="none" strike="noStrike" cap="none" normalizeH="0" baseline="3000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ème</a:t>
            </a:r>
            <a:r>
              <a:rPr kumimoji="0" lang="fr-FR" sz="18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mercredi de chaque mois sera supprimée.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*</a:t>
            </a: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Tortues : 4 randonnées par mois – les matins 09:00 à 10:30 – Les après-midi : de </a:t>
            </a:r>
            <a:r>
              <a:rPr kumimoji="0" lang="fr-FR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14:00 à 15:30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fr-FR" sz="1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404B6A-D3BE-DE68-F3B6-8FE591F0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30" y="1163360"/>
            <a:ext cx="11436884" cy="16257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4ADC87-B387-83B4-67DD-8B9F5C648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304" y="2935535"/>
            <a:ext cx="4247294" cy="274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86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91817" y="3548814"/>
            <a:ext cx="2388427" cy="1929647"/>
          </a:xfrm>
        </p:spPr>
        <p:txBody>
          <a:bodyPr/>
          <a:lstStyle/>
          <a:p>
            <a:r>
              <a:rPr lang="fr-FR" sz="2000" dirty="0"/>
              <a:t>Nous sommes accueillis par l’hôpital de CLERMONT l’HERAULT et la piscine du Clermontais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4868671" y="718799"/>
            <a:ext cx="6782223" cy="4129409"/>
          </a:xfrm>
        </p:spPr>
        <p:txBody>
          <a:bodyPr/>
          <a:lstStyle/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6" name="Image 5" descr="IMG_20150504_182415_3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358" y="70910"/>
            <a:ext cx="5644384" cy="3181882"/>
          </a:xfrm>
          <a:prstGeom prst="rect">
            <a:avLst/>
          </a:prstGeom>
        </p:spPr>
      </p:pic>
      <p:pic>
        <p:nvPicPr>
          <p:cNvPr id="8" name="Image 7" descr="SEANCE DIETETIQUE 30 OCT 2018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6865">
            <a:off x="7717554" y="3093026"/>
            <a:ext cx="4172037" cy="2954750"/>
          </a:xfrm>
          <a:prstGeom prst="rect">
            <a:avLst/>
          </a:prstGeom>
        </p:spPr>
      </p:pic>
      <p:pic>
        <p:nvPicPr>
          <p:cNvPr id="9" name="Image 8" descr="V02700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8637">
            <a:off x="2670149" y="2874156"/>
            <a:ext cx="4658105" cy="2628004"/>
          </a:xfrm>
          <a:prstGeom prst="rect">
            <a:avLst/>
          </a:prstGeom>
        </p:spPr>
      </p:pic>
      <p:pic>
        <p:nvPicPr>
          <p:cNvPr id="10" name="Image 9" descr="20211027_152355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0802">
            <a:off x="817083" y="65524"/>
            <a:ext cx="4580649" cy="3340372"/>
          </a:xfrm>
          <a:prstGeom prst="rect">
            <a:avLst/>
          </a:prstGeom>
        </p:spPr>
      </p:pic>
      <p:pic>
        <p:nvPicPr>
          <p:cNvPr id="3074" name="Image 2" descr="C:\Users\Jacques\Downloads\FFC-Logo-Region-Languedoc-Roussillon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478462"/>
            <a:ext cx="5688013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243055-674A-4A43-906B-2854CEE40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3921" y="149502"/>
            <a:ext cx="10361764" cy="1032026"/>
          </a:xfrm>
        </p:spPr>
        <p:txBody>
          <a:bodyPr/>
          <a:lstStyle/>
          <a:p>
            <a:pPr algn="ctr"/>
            <a:r>
              <a:rPr lang="fr-FR" sz="2000" b="1" dirty="0"/>
              <a:t>                                                                                                                     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FBD85A2-ACAA-024E-BD0C-F822A27956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6925" y="1366828"/>
            <a:ext cx="10960275" cy="4704188"/>
          </a:xfrm>
        </p:spPr>
        <p:txBody>
          <a:bodyPr/>
          <a:lstStyle/>
          <a:p>
            <a:r>
              <a:rPr lang="fr-FR" sz="2400" dirty="0">
                <a:solidFill>
                  <a:srgbClr val="572D7B"/>
                </a:solidFill>
                <a:latin typeface="Montserrat Medium" pitchFamily="2" charset="77"/>
              </a:rPr>
              <a:t>COMMENT AVONS-NOUS ORGANISE LA GOUVERNANCE DE NOTRE CLUB DE BENEVOLES</a:t>
            </a:r>
          </a:p>
          <a:p>
            <a:endParaRPr lang="fr-FR" sz="2000" dirty="0"/>
          </a:p>
          <a:p>
            <a:endParaRPr lang="fr-FR" sz="2000" dirty="0"/>
          </a:p>
          <a:p>
            <a:pPr>
              <a:buFont typeface="Wingdings" pitchFamily="2" charset="2"/>
              <a:buChar char="Ø"/>
            </a:pPr>
            <a:r>
              <a:rPr lang="fr-FR" sz="2000" dirty="0"/>
              <a:t>   Jacques BEYRAND</a:t>
            </a:r>
            <a:r>
              <a:rPr lang="fr-FR" sz="2000" b="0" dirty="0">
                <a:solidFill>
                  <a:schemeClr val="tx1"/>
                </a:solidFill>
              </a:rPr>
              <a:t>, </a:t>
            </a:r>
            <a:r>
              <a:rPr lang="fr-FR" sz="2000" b="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Responsable du Club Cœur et Santé de Clermont l’Hérault</a:t>
            </a:r>
            <a:endParaRPr lang="fr-FR" sz="2000" dirty="0">
              <a:solidFill>
                <a:srgbClr val="FF0000"/>
              </a:solidFill>
              <a:latin typeface="Montserrat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FF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Paul Michel, </a:t>
            </a:r>
            <a:r>
              <a:rPr lang="fr-FR" sz="2000" b="0" dirty="0"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Délégué ACLR</a:t>
            </a:r>
            <a:endParaRPr lang="fr-FR" sz="2000" b="0" dirty="0">
              <a:effectLst/>
              <a:latin typeface="Montserrat" panose="000005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FF0000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Jacques ROMEU,  </a:t>
            </a:r>
            <a:r>
              <a:rPr lang="fr-FR" sz="2000" b="0" dirty="0">
                <a:solidFill>
                  <a:schemeClr val="tx1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Responsable administratif et de la coordination phase III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000" dirty="0"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Marcelle Bou, </a:t>
            </a:r>
            <a:r>
              <a:rPr lang="fr-FR" sz="2000" b="0" dirty="0">
                <a:solidFill>
                  <a:schemeClr val="tx1"/>
                </a:solidFill>
                <a:latin typeface="Montserrat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Comptable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2000" b="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000" b="0" dirty="0"/>
          </a:p>
          <a:p>
            <a:endParaRPr lang="fr-FR" dirty="0"/>
          </a:p>
        </p:txBody>
      </p:sp>
      <p:pic>
        <p:nvPicPr>
          <p:cNvPr id="7" name="Image 2" descr="C:\Users\Jacques\Downloads\FFC-Logo-Region-Languedoc-Roussillon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54" y="6002430"/>
            <a:ext cx="4007224" cy="85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9C021EA1-83D6-1F6C-09EA-6350DDF95382}"/>
              </a:ext>
            </a:extLst>
          </p:cNvPr>
          <p:cNvSpPr txBox="1">
            <a:spLocks/>
          </p:cNvSpPr>
          <p:nvPr/>
        </p:nvSpPr>
        <p:spPr>
          <a:xfrm>
            <a:off x="736315" y="429756"/>
            <a:ext cx="2434176" cy="37230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DA443A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Clermont Lodève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6131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AD1A07-68E5-1FA7-16AF-6001EC625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La gouvernance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57F7A13-2843-40A0-0903-F9A13933BB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8" y="1423988"/>
            <a:ext cx="10920412" cy="4532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fr-FR" sz="2400" b="1" dirty="0">
                <a:solidFill>
                  <a:srgbClr val="572D7B"/>
                </a:solidFill>
                <a:latin typeface="Montserrat Medium" pitchFamily="2" charset="77"/>
              </a:rPr>
              <a:t> Nos animateurs bénévoles :</a:t>
            </a:r>
          </a:p>
          <a:p>
            <a:r>
              <a:rPr lang="fr-FR" sz="2000" b="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Deux kinés pour les ateliers de gym</a:t>
            </a:r>
          </a:p>
          <a:p>
            <a:r>
              <a:rPr lang="fr-FR" sz="2000" b="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Un enseignant Qi Gong</a:t>
            </a:r>
          </a:p>
          <a:p>
            <a:r>
              <a:rPr lang="fr-FR" sz="2000" b="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Un cardiologue pour le cardio-training et deux assistants SST</a:t>
            </a:r>
          </a:p>
          <a:p>
            <a:r>
              <a:rPr lang="fr-FR" sz="2000" b="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Un médecin psychothérapeute pour la sophrologie et le groupe de paroles</a:t>
            </a:r>
          </a:p>
          <a:p>
            <a:r>
              <a:rPr lang="fr-FR" sz="2000" b="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Un moniteur diplômé SST  pour la randonnée</a:t>
            </a:r>
          </a:p>
          <a:p>
            <a:r>
              <a:rPr lang="fr-FR" sz="2000" b="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Un SST pour les gestes qui sauvent</a:t>
            </a:r>
          </a:p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fr-FR" sz="2400" b="1" dirty="0">
                <a:solidFill>
                  <a:srgbClr val="572D7B"/>
                </a:solidFill>
                <a:latin typeface="Montserrat Medium" pitchFamily="2" charset="77"/>
              </a:rPr>
              <a:t>Nos animateurs rémunérés : </a:t>
            </a:r>
          </a:p>
          <a:p>
            <a:r>
              <a:rPr lang="fr-FR" sz="2000" b="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Une diététicienne</a:t>
            </a:r>
          </a:p>
          <a:p>
            <a:r>
              <a:rPr lang="fr-FR" sz="2000" b="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Un maître nageur pour l’aquagym                               </a:t>
            </a:r>
          </a:p>
          <a:p>
            <a:r>
              <a:rPr lang="fr-FR" sz="2000" b="0" dirty="0">
                <a:solidFill>
                  <a:schemeClr val="tx1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Une animatrice APA à LODEVE</a:t>
            </a:r>
          </a:p>
        </p:txBody>
      </p:sp>
    </p:spTree>
    <p:extLst>
      <p:ext uri="{BB962C8B-B14F-4D97-AF65-F5344CB8AC3E}">
        <p14:creationId xmlns:p14="http://schemas.microsoft.com/office/powerpoint/2010/main" val="3089707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97962BE-0985-8E48-ACDA-2584F52AE1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1154" y="4508954"/>
            <a:ext cx="4045593" cy="763030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FORUM DES CLUBS LANGUEDOC ROUSSILLON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AA5285-CCC9-FE4E-9C97-E4D5E4DD02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946" y="904964"/>
            <a:ext cx="4980010" cy="2888164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dirty="0"/>
              <a:t>Allez bonne randonnée</a:t>
            </a:r>
            <a:endParaRPr lang="fr-FR" b="1" dirty="0"/>
          </a:p>
          <a:p>
            <a:pPr lvl="2">
              <a:buSzPct val="70000"/>
              <a:buNone/>
            </a:pPr>
            <a:endParaRPr lang="fr-FR" b="1" dirty="0"/>
          </a:p>
          <a:p>
            <a:pPr lvl="2">
              <a:buSzPct val="70000"/>
              <a:buNone/>
            </a:pPr>
            <a:endParaRPr lang="fr-FR" b="1" dirty="0"/>
          </a:p>
        </p:txBody>
      </p:sp>
      <p:pic>
        <p:nvPicPr>
          <p:cNvPr id="5" name="Image 2" descr="C:\Users\Jacques\Downloads\FFC-Logo-Region-Languedoc-Roussillon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78462"/>
            <a:ext cx="5167901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4999" y="613775"/>
            <a:ext cx="7185472" cy="602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4721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32014A9-A6D7-60DE-AB83-27BACCF644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C0D7A-5E66-D9ED-C771-DFC61E8E4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Club d’Alès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9ACEC3-A27F-342C-0E4C-7AE865E14B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Le fonctionnement</a:t>
            </a:r>
          </a:p>
          <a:p>
            <a:pPr marL="457200" indent="-457200"/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b="1" dirty="0">
                <a:sym typeface="Wingdings" panose="05000000000000000000" pitchFamily="2" charset="2"/>
              </a:rPr>
              <a:t>Les instances : </a:t>
            </a:r>
            <a:r>
              <a:rPr lang="fr-FR" dirty="0">
                <a:sym typeface="Wingdings" panose="05000000000000000000" pitchFamily="2" charset="2"/>
              </a:rPr>
              <a:t>Le comité de gestion et le comité des bénévoles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3 réunions par saison + éventuellement réunions extraordinaires</a:t>
            </a:r>
          </a:p>
          <a:p>
            <a:pPr lvl="2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b="1" dirty="0">
                <a:sym typeface="Wingdings" panose="05000000000000000000" pitchFamily="2" charset="2"/>
              </a:rPr>
              <a:t>La communication : 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Vers les bénévoles :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Bilan mensuel adressé aux membres du CDG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Réunion des bénévoles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Vers les adhérents :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Affichage dans les salles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Envois groupés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Réunions semestrielles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Blog</a:t>
            </a:r>
          </a:p>
        </p:txBody>
      </p:sp>
    </p:spTree>
    <p:extLst>
      <p:ext uri="{BB962C8B-B14F-4D97-AF65-F5344CB8AC3E}">
        <p14:creationId xmlns:p14="http://schemas.microsoft.com/office/powerpoint/2010/main" val="3283933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32014A9-A6D7-60DE-AB83-27BACCF644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C0D7A-5E66-D9ED-C771-DFC61E8E4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Club d’Alès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9ACEC3-A27F-342C-0E4C-7AE865E14B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Le bénévolat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Le nombre :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34 </a:t>
            </a:r>
            <a:r>
              <a:rPr lang="fr-FR" b="1" dirty="0">
                <a:sym typeface="Wingdings" panose="05000000000000000000" pitchFamily="2" charset="2"/>
              </a:rPr>
              <a:t>bénévoles permanents </a:t>
            </a:r>
            <a:r>
              <a:rPr lang="fr-FR" dirty="0">
                <a:sym typeface="Wingdings" panose="05000000000000000000" pitchFamily="2" charset="2"/>
              </a:rPr>
              <a:t>encadrent les activités du Club :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5 moniteurs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19 assistants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10 permanenciers</a:t>
            </a:r>
          </a:p>
          <a:p>
            <a:pPr lvl="3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Des </a:t>
            </a:r>
            <a:r>
              <a:rPr lang="fr-FR" b="1" dirty="0">
                <a:sym typeface="Wingdings" panose="05000000000000000000" pitchFamily="2" charset="2"/>
              </a:rPr>
              <a:t>bénévoles occasionnels </a:t>
            </a:r>
            <a:r>
              <a:rPr lang="fr-FR" dirty="0">
                <a:sym typeface="Wingdings" panose="05000000000000000000" pitchFamily="2" charset="2"/>
              </a:rPr>
              <a:t>viennent aider lors des manifestations exceptionnelles</a:t>
            </a:r>
          </a:p>
        </p:txBody>
      </p:sp>
    </p:spTree>
    <p:extLst>
      <p:ext uri="{BB962C8B-B14F-4D97-AF65-F5344CB8AC3E}">
        <p14:creationId xmlns:p14="http://schemas.microsoft.com/office/powerpoint/2010/main" val="2514302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32014A9-A6D7-60DE-AB83-27BACCF644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C0D7A-5E66-D9ED-C771-DFC61E8E4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Club d’Alès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9ACEC3-A27F-342C-0E4C-7AE865E14B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" y="1207965"/>
            <a:ext cx="10920395" cy="444207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Les activités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Cardio-training sur appareils : tapis, vélo, rameur, elliptique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Salle « Alexandre CACHIA » au Centre Hospitalier d’Alès (CHAC)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Lundi, Mardi, Mercredi, Jeudi, Vendredi : 8h30-10h30 et 15h-17h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Salle de la clinique privée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Lundi : 9h-11h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Mardi : 15h-17h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Gymnastique :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Lundi, Jeudi : 18h-19h</a:t>
            </a:r>
          </a:p>
          <a:p>
            <a:pPr marL="2185200" lvl="3" indent="-45720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Sophrologie :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Mercredi : 14h-15h</a:t>
            </a:r>
          </a:p>
        </p:txBody>
      </p:sp>
    </p:spTree>
    <p:extLst>
      <p:ext uri="{BB962C8B-B14F-4D97-AF65-F5344CB8AC3E}">
        <p14:creationId xmlns:p14="http://schemas.microsoft.com/office/powerpoint/2010/main" val="2624242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86CC36-3EA9-4109-BD67-64F6855E4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Partage d’expériences des Clubs :</a:t>
            </a:r>
          </a:p>
          <a:p>
            <a:pPr marL="342900" indent="-342900">
              <a:buFontTx/>
              <a:buChar char="-"/>
            </a:pPr>
            <a:r>
              <a:rPr lang="fr-FR" dirty="0"/>
              <a:t>Béziers</a:t>
            </a:r>
          </a:p>
          <a:p>
            <a:pPr marL="342900" indent="-342900">
              <a:buFontTx/>
              <a:buChar char="-"/>
            </a:pPr>
            <a:r>
              <a:rPr lang="fr-FR" dirty="0"/>
              <a:t>Clermont-Lodève</a:t>
            </a:r>
          </a:p>
          <a:p>
            <a:pPr marL="342900" indent="-342900">
              <a:buFontTx/>
              <a:buChar char="-"/>
            </a:pPr>
            <a:r>
              <a:rPr lang="fr-FR" dirty="0"/>
              <a:t>Alès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CB9217-3FFE-4905-B0F7-27FB1C287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E1D113-FB2F-4CA6-A3CA-A3EB165A83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Questions - Réponses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600BAB1-4797-45B0-BDDA-0C8CFA1153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14" name="Espace réservé du texte 43">
            <a:extLst>
              <a:ext uri="{FF2B5EF4-FFF2-40B4-BE49-F238E27FC236}">
                <a16:creationId xmlns:a16="http://schemas.microsoft.com/office/drawing/2014/main" id="{BDE4E6BB-0D6A-404B-839C-2FB0A6602B6E}"/>
              </a:ext>
            </a:extLst>
          </p:cNvPr>
          <p:cNvSpPr txBox="1">
            <a:spLocks/>
          </p:cNvSpPr>
          <p:nvPr/>
        </p:nvSpPr>
        <p:spPr>
          <a:xfrm>
            <a:off x="2585143" y="6302585"/>
            <a:ext cx="2888558" cy="4905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Forum des CCS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611985C-564D-45A4-B5AD-E7527201BBCF}"/>
              </a:ext>
            </a:extLst>
          </p:cNvPr>
          <p:cNvSpPr txBox="1"/>
          <p:nvPr/>
        </p:nvSpPr>
        <p:spPr>
          <a:xfrm>
            <a:off x="5473701" y="6299299"/>
            <a:ext cx="1377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Montserrat Light" pitchFamily="2" charset="77"/>
              </a:rPr>
              <a:t>17/04/2023</a:t>
            </a:r>
          </a:p>
        </p:txBody>
      </p:sp>
    </p:spTree>
    <p:extLst>
      <p:ext uri="{BB962C8B-B14F-4D97-AF65-F5344CB8AC3E}">
        <p14:creationId xmlns:p14="http://schemas.microsoft.com/office/powerpoint/2010/main" val="1385434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32014A9-A6D7-60DE-AB83-27BACCF644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C0D7A-5E66-D9ED-C771-DFC61E8E4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Club d’Alès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9ACEC3-A27F-342C-0E4C-7AE865E14B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" y="1207965"/>
            <a:ext cx="10920395" cy="4442070"/>
          </a:xfrm>
        </p:spPr>
        <p:txBody>
          <a:bodyPr/>
          <a:lstStyle/>
          <a:p>
            <a:pPr marL="1717200" lvl="2" indent="-457200">
              <a:buFont typeface="Wingdings" panose="05000000000000000000" pitchFamily="2" charset="2"/>
              <a:buChar char="à"/>
            </a:pPr>
            <a:endParaRPr lang="fr-FR" sz="1400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Qi Gong :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Jeudi : 14h-15h</a:t>
            </a:r>
          </a:p>
          <a:p>
            <a:pPr marL="2185200" lvl="3" indent="-45720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Marche/Randonnée : </a:t>
            </a:r>
            <a:r>
              <a:rPr lang="fr-FR" sz="1400" dirty="0">
                <a:sym typeface="Wingdings" panose="05000000000000000000" pitchFamily="2" charset="2"/>
              </a:rPr>
              <a:t>le mardi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endParaRPr lang="fr-FR" sz="1400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Marche/Parcours de santé </a:t>
            </a:r>
            <a:r>
              <a:rPr lang="fr-FR" sz="1400" dirty="0">
                <a:sym typeface="Wingdings" panose="05000000000000000000" pitchFamily="2" charset="2"/>
              </a:rPr>
              <a:t>(1 heure) </a:t>
            </a:r>
            <a:r>
              <a:rPr lang="fr-FR" dirty="0">
                <a:sym typeface="Wingdings" panose="05000000000000000000" pitchFamily="2" charset="2"/>
              </a:rPr>
              <a:t>: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Circuit extérieur : </a:t>
            </a:r>
            <a:r>
              <a:rPr lang="fr-FR" sz="1400" dirty="0">
                <a:sym typeface="Wingdings" panose="05000000000000000000" pitchFamily="2" charset="2"/>
              </a:rPr>
              <a:t>le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sz="1400" dirty="0">
                <a:sym typeface="Wingdings" panose="05000000000000000000" pitchFamily="2" charset="2"/>
              </a:rPr>
              <a:t>mercredi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Circuit CHAC : </a:t>
            </a:r>
            <a:r>
              <a:rPr lang="fr-FR" sz="1400" dirty="0">
                <a:sym typeface="Wingdings" panose="05000000000000000000" pitchFamily="2" charset="2"/>
              </a:rPr>
              <a:t>le vendredi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endParaRPr lang="fr-FR" sz="1400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Aquagym et piscine :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Piscine Municipale d’Alès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Jeudi : 17h45 – 19h30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Activité diététique : </a:t>
            </a:r>
            <a:r>
              <a:rPr lang="fr-FR" sz="1400" dirty="0">
                <a:sym typeface="Wingdings" panose="05000000000000000000" pitchFamily="2" charset="2"/>
              </a:rPr>
              <a:t>tous les deux mois</a:t>
            </a:r>
          </a:p>
          <a:p>
            <a:pPr marL="2185200" lvl="3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Lundi : 9h30-14h</a:t>
            </a:r>
          </a:p>
          <a:p>
            <a:pPr marL="2185200" lvl="3" indent="-457200">
              <a:buNone/>
            </a:pPr>
            <a:endParaRPr lang="fr-F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09035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32014A9-A6D7-60DE-AB83-27BACCF644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C0D7A-5E66-D9ED-C771-DFC61E8E4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Club d’Alès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9ACEC3-A27F-342C-0E4C-7AE865E14B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5802" y="1137274"/>
            <a:ext cx="10920395" cy="505064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Les manifestations extérieures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Parcours du Cœur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Semaine du Cœur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Exposition de peintures et sculptures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Initiation aux « Gestes qui Sauvent » dans les écoles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Participation à des forums ou autres manifestations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Les matériels et équipements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Le Club met à disposition des adhérents :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11 tapis – 11 vélos – 2 elliptiques – 2 rameurs – 1 banc de musculation : salle CHAC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2 tapis – 2 vélos – 1 rameur : salle clinique privée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94300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32014A9-A6D7-60DE-AB83-27BACCF644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C0D7A-5E66-D9ED-C771-DFC61E8E4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Club d’Alès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9ACEC3-A27F-342C-0E4C-7AE865E14B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108" y="1315541"/>
            <a:ext cx="5791892" cy="444207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Le nombre d’adhésions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Saison 2019/2020 : 244 adhérents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Maximum enregistré</a:t>
            </a:r>
          </a:p>
          <a:p>
            <a:pPr lvl="2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Saison 2020/2021 : 120 adhérents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Saison sous COVID</a:t>
            </a:r>
          </a:p>
          <a:p>
            <a:pPr lvl="2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Saison 2021/2022 : 161 adhérents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Saison avec des restrictions</a:t>
            </a:r>
          </a:p>
          <a:p>
            <a:pPr lvl="2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Saison 2022/2023 : 205 à ce jour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215/220 </a:t>
            </a:r>
            <a:r>
              <a:rPr lang="fr-FR" dirty="0">
                <a:sym typeface="Wingdings" panose="05000000000000000000" pitchFamily="2" charset="2"/>
              </a:rPr>
              <a:t>adhérents en fin de saison ?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4E9ECB6D-0D9E-2A5A-59E4-A225FE8C6E68}"/>
              </a:ext>
            </a:extLst>
          </p:cNvPr>
          <p:cNvSpPr txBox="1">
            <a:spLocks/>
          </p:cNvSpPr>
          <p:nvPr/>
        </p:nvSpPr>
        <p:spPr>
          <a:xfrm>
            <a:off x="6096000" y="1309322"/>
            <a:ext cx="5791892" cy="44420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2800" b="1" kern="1200" dirty="0" smtClean="0">
                <a:solidFill>
                  <a:srgbClr val="DA443A"/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72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tabLst>
                <a:tab pos="900000" algn="l"/>
              </a:tabLst>
              <a:defRPr lang="fr-FR" sz="2000" kern="1200" dirty="0" smtClean="0">
                <a:solidFill>
                  <a:schemeClr val="tx1"/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>
                <a:tab pos="1260000" algn="l"/>
              </a:tabLst>
              <a:defRPr lang="fr-FR" sz="1800" kern="1200" dirty="0" smtClean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72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 panose="020B0600040502020204" pitchFamily="34" charset="0"/>
              <a:buChar char="✓"/>
              <a:tabLst>
                <a:tab pos="1728000" algn="l"/>
              </a:tabLst>
              <a:defRPr lang="fr-FR" sz="14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Les tarifs annuels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Adhésion une personne :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70 euros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Adhésion conjoint (e) :</a:t>
            </a:r>
          </a:p>
          <a:p>
            <a:pPr marL="1717200" lvl="2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45 euros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Dégressivité à compter du 1 février</a:t>
            </a:r>
          </a:p>
          <a:p>
            <a:pPr marL="1177200" lvl="1" indent="-45720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33484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32014A9-A6D7-60DE-AB83-27BACCF644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C0D7A-5E66-D9ED-C771-DFC61E8E4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Club d’Alès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9ACEC3-A27F-342C-0E4C-7AE865E14B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5802" y="1402638"/>
            <a:ext cx="10920395" cy="4785279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Autres informations</a:t>
            </a:r>
          </a:p>
          <a:p>
            <a:pPr marL="457200" indent="-457200"/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Règlement intérieur validé par l’ACLR</a:t>
            </a:r>
          </a:p>
          <a:p>
            <a:pPr lvl="1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DUS (Document Unique de Sécurité) à jour</a:t>
            </a:r>
          </a:p>
          <a:p>
            <a:pPr lvl="1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>
                <a:sym typeface="Wingdings" panose="05000000000000000000" pitchFamily="2" charset="2"/>
              </a:rPr>
              <a:t>1 (ou 2) journée </a:t>
            </a:r>
            <a:r>
              <a:rPr lang="fr-FR" dirty="0">
                <a:sym typeface="Wingdings" panose="05000000000000000000" pitchFamily="2" charset="2"/>
              </a:rPr>
              <a:t>de formation aux « Gestes qui Sauvent </a:t>
            </a:r>
            <a:r>
              <a:rPr lang="fr-FR">
                <a:sym typeface="Wingdings" panose="05000000000000000000" pitchFamily="2" charset="2"/>
              </a:rPr>
              <a:t>» organisée </a:t>
            </a:r>
            <a:r>
              <a:rPr lang="fr-FR" dirty="0">
                <a:sym typeface="Wingdings" panose="05000000000000000000" pitchFamily="2" charset="2"/>
              </a:rPr>
              <a:t>tous les ans</a:t>
            </a:r>
          </a:p>
          <a:p>
            <a:pPr lvl="1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Enquête de satisfaction auprès des adhérents lancée tous les ans</a:t>
            </a:r>
          </a:p>
          <a:p>
            <a:pPr lvl="1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1177200" lvl="1" indent="-4572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Heures de bénévolat suivies et recensées tous les mois</a:t>
            </a:r>
          </a:p>
        </p:txBody>
      </p:sp>
    </p:spTree>
    <p:extLst>
      <p:ext uri="{BB962C8B-B14F-4D97-AF65-F5344CB8AC3E}">
        <p14:creationId xmlns:p14="http://schemas.microsoft.com/office/powerpoint/2010/main" val="1128131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50FBCDA-E83A-4534-8ED5-EB29C0EC0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D09F690-8A87-445A-B09A-87224EB9DE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Questions-Réponses</a:t>
            </a:r>
          </a:p>
        </p:txBody>
      </p:sp>
    </p:spTree>
    <p:extLst>
      <p:ext uri="{BB962C8B-B14F-4D97-AF65-F5344CB8AC3E}">
        <p14:creationId xmlns:p14="http://schemas.microsoft.com/office/powerpoint/2010/main" val="2265858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1F4628BC-EE39-2759-1C55-5E2B0B09E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9" y="0"/>
            <a:ext cx="11491022" cy="61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68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1EE7329-6463-45DD-919A-666E88DFF5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807D83-4F51-46AF-8D55-8FD25566F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Club de Béziers</a:t>
            </a:r>
          </a:p>
        </p:txBody>
      </p:sp>
      <p:pic>
        <p:nvPicPr>
          <p:cNvPr id="10" name="Image 9" descr="Une image contenant intérieur, mur, plafond, plusieurs&#10;&#10;Description générée automatiquement">
            <a:extLst>
              <a:ext uri="{FF2B5EF4-FFF2-40B4-BE49-F238E27FC236}">
                <a16:creationId xmlns:a16="http://schemas.microsoft.com/office/drawing/2014/main" id="{F65DAD3A-003D-1AE4-E344-4B372CFF7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85" b="12941"/>
          <a:stretch/>
        </p:blipFill>
        <p:spPr>
          <a:xfrm>
            <a:off x="0" y="3014350"/>
            <a:ext cx="7871012" cy="3084742"/>
          </a:xfrm>
          <a:prstGeom prst="rect">
            <a:avLst/>
          </a:prstGeom>
        </p:spPr>
      </p:pic>
      <p:pic>
        <p:nvPicPr>
          <p:cNvPr id="12" name="Image 11" descr="Une image contenant arbre, plein air, personne, groupe&#10;&#10;Description générée automatiquement">
            <a:extLst>
              <a:ext uri="{FF2B5EF4-FFF2-40B4-BE49-F238E27FC236}">
                <a16:creationId xmlns:a16="http://schemas.microsoft.com/office/drawing/2014/main" id="{F724390B-8CBC-D56F-957B-FF8A46B2A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36" r="8787"/>
          <a:stretch/>
        </p:blipFill>
        <p:spPr>
          <a:xfrm>
            <a:off x="4934358" y="73187"/>
            <a:ext cx="6795612" cy="3084742"/>
          </a:xfrm>
          <a:prstGeom prst="rect">
            <a:avLst/>
          </a:prstGeom>
        </p:spPr>
      </p:pic>
      <p:pic>
        <p:nvPicPr>
          <p:cNvPr id="14" name="Image 13" descr="Une image contenant intérieur, personne&#10;&#10;Description générée automatiquement">
            <a:extLst>
              <a:ext uri="{FF2B5EF4-FFF2-40B4-BE49-F238E27FC236}">
                <a16:creationId xmlns:a16="http://schemas.microsoft.com/office/drawing/2014/main" id="{1D6F3B5A-7237-8776-73F4-E0D29CBDE5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859" b="16667"/>
          <a:stretch/>
        </p:blipFill>
        <p:spPr>
          <a:xfrm rot="5400000">
            <a:off x="8434749" y="3291978"/>
            <a:ext cx="3193512" cy="2985467"/>
          </a:xfrm>
          <a:prstGeom prst="rect">
            <a:avLst/>
          </a:prstGeom>
        </p:spPr>
      </p:pic>
      <p:pic>
        <p:nvPicPr>
          <p:cNvPr id="18" name="Image 17" descr="Une image contenant rouge, personne, arbre, plein air&#10;&#10;Description générée automatiquement">
            <a:extLst>
              <a:ext uri="{FF2B5EF4-FFF2-40B4-BE49-F238E27FC236}">
                <a16:creationId xmlns:a16="http://schemas.microsoft.com/office/drawing/2014/main" id="{B3EAD17F-A202-3147-6877-FC54AB64F9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34" t="12716" b="1"/>
          <a:stretch/>
        </p:blipFill>
        <p:spPr>
          <a:xfrm>
            <a:off x="1310087" y="1041517"/>
            <a:ext cx="2550111" cy="19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0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8EA70CE-E09E-41A7-3D44-526707A62E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40C740-8BE4-C556-4BED-855FBCB71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D3D6DF-78A3-E3EC-7D1F-021A1A7EC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2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51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A6C5008-2EA0-6F06-066C-F571D0BB3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E65A0E-65CB-CB12-32F9-0FD1A12DD9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Tarifs du CCS de Béziers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B815B9E-4083-F2C2-EF18-ECFEF20E9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666"/>
            <a:ext cx="12295163" cy="2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7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681D9F9-27A7-CFFA-6F28-6CB4E68681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1C3432-F79B-596A-7A8E-381D281BE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Evènements clés du CCS Béziers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F430AC-52FC-38BA-B4B6-38BAD2D5DB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" y="2171516"/>
            <a:ext cx="10920395" cy="2514967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fr-FR" b="0" dirty="0">
                <a:solidFill>
                  <a:schemeClr val="tx1"/>
                </a:solidFill>
              </a:rPr>
              <a:t>Parcours du Cœur Grand Public depuis 2017</a:t>
            </a:r>
          </a:p>
          <a:p>
            <a:pPr marL="457200" indent="-457200">
              <a:buFontTx/>
              <a:buChar char="-"/>
            </a:pPr>
            <a:r>
              <a:rPr lang="fr-FR" b="0" dirty="0">
                <a:solidFill>
                  <a:schemeClr val="tx1"/>
                </a:solidFill>
              </a:rPr>
              <a:t>Allées des associations en Septembre</a:t>
            </a:r>
          </a:p>
          <a:p>
            <a:pPr marL="457200" indent="-457200">
              <a:buFontTx/>
              <a:buChar char="-"/>
            </a:pPr>
            <a:r>
              <a:rPr lang="fr-FR" b="0" dirty="0">
                <a:solidFill>
                  <a:schemeClr val="tx1"/>
                </a:solidFill>
              </a:rPr>
              <a:t>Interventions ponctuels chez notre partenaire: </a:t>
            </a:r>
            <a:r>
              <a:rPr lang="fr-FR" b="0" dirty="0" err="1">
                <a:solidFill>
                  <a:schemeClr val="tx1"/>
                </a:solidFill>
              </a:rPr>
              <a:t>Domitys</a:t>
            </a:r>
            <a:endParaRPr lang="fr-FR" b="0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fr-FR" b="0" dirty="0">
                <a:solidFill>
                  <a:schemeClr val="tx1"/>
                </a:solidFill>
              </a:rPr>
              <a:t>Avant Covid: octobre rose, parcours du cœur scolaires et autres manifestations</a:t>
            </a:r>
          </a:p>
          <a:p>
            <a:pPr marL="457200" indent="-45720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953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681D9F9-27A7-CFFA-6F28-6CB4E68681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1C3432-F79B-596A-7A8E-381D281BE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Nos nouveautés et difficultés – CCS Béziers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F430AC-52FC-38BA-B4B6-38BAD2D5DB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fr-FR" sz="2400" b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fr-FR" sz="2400" b="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es séances de sensibilisation aux Gestes </a:t>
            </a:r>
            <a:r>
              <a:rPr lang="fr-FR" sz="2400" b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Q</a:t>
            </a:r>
            <a:r>
              <a:rPr lang="fr-FR" sz="2400" b="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ui Sauvent destinés aux adhérents vont reprendre</a:t>
            </a:r>
          </a:p>
          <a:p>
            <a:pPr marL="457200" indent="-457200">
              <a:buFontTx/>
              <a:buChar char="-"/>
            </a:pPr>
            <a:r>
              <a:rPr lang="fr-FR" sz="2400" b="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Une réflexologue plantaire accepte de venir faire une séance d'information</a:t>
            </a:r>
          </a:p>
          <a:p>
            <a:pPr marL="457200" indent="-457200">
              <a:buFontTx/>
              <a:buChar char="-"/>
            </a:pPr>
            <a:r>
              <a:rPr lang="fr-FR" sz="2400" b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R</a:t>
            </a:r>
            <a:r>
              <a:rPr lang="fr-FR" sz="2400" b="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eprendre  le cycle d'une conférence par trimestre </a:t>
            </a:r>
            <a:endParaRPr lang="fr-FR" sz="2400" dirty="0">
              <a:solidFill>
                <a:srgbClr val="C00000"/>
              </a:solidFill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r>
              <a:rPr lang="fr-FR" sz="2400" dirty="0">
                <a:solidFill>
                  <a:srgbClr val="C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Difficultés:</a:t>
            </a:r>
          </a:p>
          <a:p>
            <a:r>
              <a:rPr lang="fr-FR" sz="2400" b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Motivation d</a:t>
            </a:r>
            <a:r>
              <a:rPr lang="fr-FR" sz="2400" b="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es adhérents:</a:t>
            </a:r>
          </a:p>
          <a:p>
            <a:r>
              <a:rPr lang="fr-FR" sz="2400" b="0" dirty="0">
                <a:solidFill>
                  <a:schemeClr val="tx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Exemple: l</a:t>
            </a:r>
            <a:r>
              <a:rPr lang="fr-FR" sz="2400" b="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 marche mensuelle réunit moins de 10 personnes . Quand elle est couplée avec une sortie restaurant ( en décembre et juin) le nombre augmente à 25 ce qui reste peu par rapport aux années 2018-19 ! </a:t>
            </a:r>
          </a:p>
        </p:txBody>
      </p:sp>
    </p:spTree>
    <p:extLst>
      <p:ext uri="{BB962C8B-B14F-4D97-AF65-F5344CB8AC3E}">
        <p14:creationId xmlns:p14="http://schemas.microsoft.com/office/powerpoint/2010/main" val="1492938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B0C9EA-6E2A-79AC-8263-2BC98C7BF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204" y="860128"/>
            <a:ext cx="6998815" cy="5243014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144D393-B9FC-DB32-DDFD-05A43F8E50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5581" y="1917963"/>
            <a:ext cx="3365407" cy="2116154"/>
          </a:xfrm>
        </p:spPr>
        <p:txBody>
          <a:bodyPr/>
          <a:lstStyle/>
          <a:p>
            <a:r>
              <a:rPr lang="fr-FR" sz="4000" dirty="0"/>
              <a:t>Club Cœur et Santé Clermont Lodève</a:t>
            </a:r>
          </a:p>
        </p:txBody>
      </p:sp>
    </p:spTree>
    <p:extLst>
      <p:ext uri="{BB962C8B-B14F-4D97-AF65-F5344CB8AC3E}">
        <p14:creationId xmlns:p14="http://schemas.microsoft.com/office/powerpoint/2010/main" val="393635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1EE7329-6463-45DD-919A-666E88DFF5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807D83-4F51-46AF-8D55-8FD25566F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Club de Clermont-Lodève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1FD850-407D-8486-D1C6-233F54FEE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490" y="593101"/>
            <a:ext cx="4602879" cy="61635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FA124C-2AF9-33F5-1210-54708FEB9311}"/>
              </a:ext>
            </a:extLst>
          </p:cNvPr>
          <p:cNvSpPr/>
          <p:nvPr/>
        </p:nvSpPr>
        <p:spPr>
          <a:xfrm>
            <a:off x="1012004" y="1797784"/>
            <a:ext cx="54247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Montserrat" panose="00000500000000000000" pitchFamily="2" charset="0"/>
                <a:cs typeface="Calibri" panose="020F0502020204030204" pitchFamily="34" charset="0"/>
              </a:rPr>
              <a:t>La commune  de Clermont l’Hérault compte 9 700 habitants</a:t>
            </a:r>
          </a:p>
          <a:p>
            <a:r>
              <a:rPr lang="fr-FR" sz="2000" dirty="0">
                <a:latin typeface="Montserrat" panose="00000500000000000000" pitchFamily="2" charset="0"/>
                <a:cs typeface="Calibri" panose="020F0502020204030204" pitchFamily="34" charset="0"/>
              </a:rPr>
              <a:t>La communauté de commune regroupe 21 communes</a:t>
            </a:r>
          </a:p>
          <a:p>
            <a:r>
              <a:rPr lang="fr-FR" sz="2000" dirty="0">
                <a:latin typeface="Montserrat" panose="00000500000000000000" pitchFamily="2" charset="0"/>
                <a:cs typeface="Calibri" panose="020F0502020204030204" pitchFamily="34" charset="0"/>
              </a:rPr>
              <a:t>270 00 habitants dans un rayon de 30km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1BD851B3-6921-CD7F-B54E-525BEFFCD0D9}"/>
              </a:ext>
            </a:extLst>
          </p:cNvPr>
          <p:cNvSpPr txBox="1">
            <a:spLocks/>
          </p:cNvSpPr>
          <p:nvPr/>
        </p:nvSpPr>
        <p:spPr>
          <a:xfrm rot="10800000" flipV="1">
            <a:off x="1081186" y="1162746"/>
            <a:ext cx="5095515" cy="3358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DA443A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dirty="0"/>
              <a:t>où sommes nous?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DD9563-7B90-CB0A-DB17-10B6F992AF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3" t="38945" r="113" b="11643"/>
          <a:stretch/>
        </p:blipFill>
        <p:spPr>
          <a:xfrm>
            <a:off x="918286" y="3615443"/>
            <a:ext cx="5612191" cy="207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9931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5923ECC0DF3D43958A6A294870EAAE" ma:contentTypeVersion="11" ma:contentTypeDescription="Crée un document." ma:contentTypeScope="" ma:versionID="df7d56fd6d6f0bc176815c3ff2efda88">
  <xsd:schema xmlns:xsd="http://www.w3.org/2001/XMLSchema" xmlns:xs="http://www.w3.org/2001/XMLSchema" xmlns:p="http://schemas.microsoft.com/office/2006/metadata/properties" xmlns:ns3="36be14b9-caa6-4e2d-886e-e95a49dcb126" xmlns:ns4="15765e1c-7913-407d-b90b-2b4ccfe60d48" targetNamespace="http://schemas.microsoft.com/office/2006/metadata/properties" ma:root="true" ma:fieldsID="66c123f16989070e7656d651961e4523" ns3:_="" ns4:_="">
    <xsd:import namespace="36be14b9-caa6-4e2d-886e-e95a49dcb126"/>
    <xsd:import namespace="15765e1c-7913-407d-b90b-2b4ccfe60d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be14b9-caa6-4e2d-886e-e95a49dcb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65e1c-7913-407d-b90b-2b4ccfe60d4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EBDF42-4A6A-439E-B7CF-DE7174A297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FBF438-B661-46C9-9B9F-73E28C444944}">
  <ds:schemaRefs>
    <ds:schemaRef ds:uri="36be14b9-caa6-4e2d-886e-e95a49dcb126"/>
    <ds:schemaRef ds:uri="http://schemas.microsoft.com/office/2006/documentManagement/types"/>
    <ds:schemaRef ds:uri="15765e1c-7913-407d-b90b-2b4ccfe60d48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49BDC98-FD97-4709-97E5-A3470AD790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be14b9-caa6-4e2d-886e-e95a49dcb126"/>
    <ds:schemaRef ds:uri="15765e1c-7913-407d-b90b-2b4ccfe60d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2385</TotalTime>
  <Words>817</Words>
  <Application>Microsoft Office PowerPoint</Application>
  <PresentationFormat>Grand écran</PresentationFormat>
  <Paragraphs>179</Paragraphs>
  <Slides>25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Arial</vt:lpstr>
      <vt:lpstr>Calibri</vt:lpstr>
      <vt:lpstr>Lucida Grande</vt:lpstr>
      <vt:lpstr>Montserrat</vt:lpstr>
      <vt:lpstr>Montserrat Light</vt:lpstr>
      <vt:lpstr>Montserrat Medium</vt:lpstr>
      <vt:lpstr>Montserrat SemiBold</vt:lpstr>
      <vt:lpstr>Wingdings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agnes rastoin</dc:creator>
  <cp:lastModifiedBy>Kim ZEHNER</cp:lastModifiedBy>
  <cp:revision>202</cp:revision>
  <cp:lastPrinted>2021-02-22T10:47:48Z</cp:lastPrinted>
  <dcterms:created xsi:type="dcterms:W3CDTF">2023-04-06T06:09:51Z</dcterms:created>
  <dcterms:modified xsi:type="dcterms:W3CDTF">2023-04-16T20:18:00Z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0x010100A25923ECC0DF3D43958A6A294870EAAE</vt:lpwstr>
  </property>
</Properties>
</file>