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40"/>
  </p:notesMasterIdLst>
  <p:sldIdLst>
    <p:sldId id="324" r:id="rId5"/>
    <p:sldId id="375" r:id="rId6"/>
    <p:sldId id="818" r:id="rId7"/>
    <p:sldId id="376" r:id="rId8"/>
    <p:sldId id="362" r:id="rId9"/>
    <p:sldId id="365" r:id="rId10"/>
    <p:sldId id="386" r:id="rId11"/>
    <p:sldId id="371" r:id="rId12"/>
    <p:sldId id="394" r:id="rId13"/>
    <p:sldId id="381" r:id="rId14"/>
    <p:sldId id="761" r:id="rId15"/>
    <p:sldId id="404" r:id="rId16"/>
    <p:sldId id="387" r:id="rId17"/>
    <p:sldId id="389" r:id="rId18"/>
    <p:sldId id="762" r:id="rId19"/>
    <p:sldId id="759" r:id="rId20"/>
    <p:sldId id="760" r:id="rId21"/>
    <p:sldId id="392" r:id="rId22"/>
    <p:sldId id="395" r:id="rId23"/>
    <p:sldId id="732" r:id="rId24"/>
    <p:sldId id="813" r:id="rId25"/>
    <p:sldId id="377" r:id="rId26"/>
    <p:sldId id="405" r:id="rId27"/>
    <p:sldId id="403" r:id="rId28"/>
    <p:sldId id="378" r:id="rId29"/>
    <p:sldId id="815" r:id="rId30"/>
    <p:sldId id="399" r:id="rId31"/>
    <p:sldId id="816" r:id="rId32"/>
    <p:sldId id="817" r:id="rId33"/>
    <p:sldId id="400" r:id="rId34"/>
    <p:sldId id="401" r:id="rId35"/>
    <p:sldId id="820" r:id="rId36"/>
    <p:sldId id="819" r:id="rId37"/>
    <p:sldId id="379" r:id="rId38"/>
    <p:sldId id="814" r:id="rId39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4158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750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  <p15:guide id="9" orient="horz" pos="3067" userDrawn="1">
          <p15:clr>
            <a:srgbClr val="A4A3A4"/>
          </p15:clr>
        </p15:guide>
        <p15:guide id="11" pos="665" userDrawn="1">
          <p15:clr>
            <a:srgbClr val="A4A3A4"/>
          </p15:clr>
        </p15:guide>
        <p15:guide id="12" pos="1753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  <p15:guide id="15" orient="horz" pos="414" userDrawn="1">
          <p15:clr>
            <a:srgbClr val="A4A3A4"/>
          </p15:clr>
        </p15:guide>
        <p15:guide id="16" orient="horz" pos="777" userDrawn="1">
          <p15:clr>
            <a:srgbClr val="A4A3A4"/>
          </p15:clr>
        </p15:guide>
        <p15:guide id="17" orient="horz" pos="1593" userDrawn="1">
          <p15:clr>
            <a:srgbClr val="A4A3A4"/>
          </p15:clr>
        </p15:guide>
        <p15:guide id="18" orient="horz" pos="1049" userDrawn="1">
          <p15:clr>
            <a:srgbClr val="A4A3A4"/>
          </p15:clr>
        </p15:guide>
        <p15:guide id="19" orient="horz" pos="3430" userDrawn="1">
          <p15:clr>
            <a:srgbClr val="A4A3A4"/>
          </p15:clr>
        </p15:guide>
        <p15:guide id="20" orient="horz" pos="2160" userDrawn="1">
          <p15:clr>
            <a:srgbClr val="A4A3A4"/>
          </p15:clr>
        </p15:guide>
        <p15:guide id="21" pos="2479" userDrawn="1">
          <p15:clr>
            <a:srgbClr val="A4A3A4"/>
          </p15:clr>
        </p15:guide>
        <p15:guide id="22" pos="2910" userDrawn="1">
          <p15:clr>
            <a:srgbClr val="A4A3A4"/>
          </p15:clr>
        </p15:guide>
        <p15:guide id="23" pos="5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OT Géraldine" initials="QG" lastIdx="1" clrIdx="0">
    <p:extLst>
      <p:ext uri="{19B8F6BF-5375-455C-9EA6-DF929625EA0E}">
        <p15:presenceInfo xmlns:p15="http://schemas.microsoft.com/office/powerpoint/2012/main" userId="S::geraldine.quiot@isoskele.fr::6155c3fb-ac7a-4062-af70-f59405034c8a" providerId="AD"/>
      </p:ext>
    </p:extLst>
  </p:cmAuthor>
  <p:cmAuthor id="2" name="Assocardio" initials="A" lastIdx="1" clrIdx="1">
    <p:extLst>
      <p:ext uri="{19B8F6BF-5375-455C-9EA6-DF929625EA0E}">
        <p15:presenceInfo xmlns:p15="http://schemas.microsoft.com/office/powerpoint/2012/main" userId="Assocard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D7B"/>
    <a:srgbClr val="8E91C6"/>
    <a:srgbClr val="9991C6"/>
    <a:srgbClr val="E98338"/>
    <a:srgbClr val="F18820"/>
    <a:srgbClr val="DA3232"/>
    <a:srgbClr val="DA443A"/>
    <a:srgbClr val="9876B5"/>
    <a:srgbClr val="E52321"/>
    <a:srgbClr val="662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061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396" y="108"/>
      </p:cViewPr>
      <p:guideLst>
        <p:guide orient="horz" pos="4065"/>
        <p:guide pos="4158"/>
        <p:guide pos="393"/>
        <p:guide orient="horz" pos="2750"/>
        <p:guide orient="horz" pos="300"/>
        <p:guide orient="horz" pos="1344"/>
        <p:guide orient="horz" pos="3067"/>
        <p:guide pos="665"/>
        <p:guide pos="1753"/>
        <p:guide pos="3840"/>
        <p:guide orient="horz" pos="3748"/>
        <p:guide orient="horz" pos="414"/>
        <p:guide orient="horz" pos="777"/>
        <p:guide orient="horz" pos="1593"/>
        <p:guide orient="horz" pos="1049"/>
        <p:guide orient="horz" pos="3430"/>
        <p:guide orient="horz" pos="2160"/>
        <p:guide pos="2479"/>
        <p:guide pos="2910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EE07C03-B804-3540-9CF1-C9CAF638411C}" type="datetimeFigureOut">
              <a:rPr lang="fr-FR" smtClean="0"/>
              <a:t>17/04/2023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4DE3DC5-F4B8-564F-90B2-A2AFEC9244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45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9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ils font vivre les missions après la réadaptation 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29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Prise de parole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05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Prise de parole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0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70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6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BDD558A-7A9A-6847-9271-48A80EF9BFD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6894D7-BAE7-2945-B2CF-0C5B6570690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662885"/>
                </a:gs>
                <a:gs pos="60000">
                  <a:srgbClr val="E52321">
                    <a:lumMod val="100000"/>
                  </a:srgbClr>
                </a:gs>
                <a:gs pos="99000">
                  <a:srgbClr val="F1882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Rectangle : avec coin arrondi 3">
              <a:extLst>
                <a:ext uri="{FF2B5EF4-FFF2-40B4-BE49-F238E27FC236}">
                  <a16:creationId xmlns:a16="http://schemas.microsoft.com/office/drawing/2014/main" id="{4C6CEBBF-3042-0441-A0AD-A501F18B6282}"/>
                </a:ext>
              </a:extLst>
            </p:cNvPr>
            <p:cNvSpPr/>
            <p:nvPr/>
          </p:nvSpPr>
          <p:spPr>
            <a:xfrm flipV="1">
              <a:off x="598714" y="446314"/>
              <a:ext cx="11070772" cy="5998029"/>
            </a:xfrm>
            <a:prstGeom prst="round1Rect">
              <a:avLst>
                <a:gd name="adj" fmla="val 13425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Image 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F923F9A-746A-C1BC-01F1-536CE8D7B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351" y="446314"/>
            <a:ext cx="6753497" cy="22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3D582AD-F51A-7647-82DD-546C2BCCE9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204" y="1423987"/>
            <a:ext cx="5397501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A99F5DE-306F-AA47-A023-A3562C02B30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6">
            <a:extLst>
              <a:ext uri="{FF2B5EF4-FFF2-40B4-BE49-F238E27FC236}">
                <a16:creationId xmlns:a16="http://schemas.microsoft.com/office/drawing/2014/main" id="{D6195DD1-0320-BD46-B7E6-1B8D196B1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6334C255-9CD6-874D-879C-9E0E1BF6B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7EA8262-DC12-BA59-2C2F-8150D8F894D5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711899D1-4208-26DF-47EE-6591EEF9BC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CFA8F8BA-AF6B-F7CA-3A46-63AE2E0813BE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5C0B45-41C7-070F-4BA4-7CD37335C180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167626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3D582AD-F51A-7647-82DD-546C2BCCE9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204" y="1423987"/>
            <a:ext cx="5397501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1BE358-1C85-2D44-8B0E-EDD38419F71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79D3989D-0F9E-1A44-9ECF-DD2C583594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D03514AE-46D0-0249-816E-AA583695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46A2C285-B879-AD4C-BC59-F241E8DB84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A2A0B25-AE23-2A2D-D00F-CD7863C37363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EF6B871F-E0C7-1406-C6BC-5F1486F3C7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88081664-702E-C796-E27B-21DEF45AE778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3DA005-E70F-D600-B0A7-0EE0129C94CA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223878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FB2D613-3D0E-324C-BF03-1B2F8EAB78FE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60608D5A-E71B-8F49-B05E-9CE2D9C3A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E84854A-EEAA-204E-982B-79A7035C7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E65258D0-CB41-824D-A789-2DDCCD5E4C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9200" y="1116345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CF55D716-FC52-B145-A085-CE21293869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5234898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9C22009-69E4-386D-B526-EFE4009641B1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781DA186-B330-ACB9-3171-C6AE2B8BF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8639EA53-441A-C7A1-59D7-6473CC8A101F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47506E-27EB-35FE-C1CF-12971C2C0BDF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344928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4D28B5E6-D0A0-C747-AFB6-28A8BB0D99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9200" y="1116345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0594AD9-EE22-0B4E-AF35-B7869C447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5234898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F2D06D9-8A64-5F4E-B726-26FCA87DCC1B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CBDA1802-A751-0248-8984-8D679806C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76CB39B3-AD06-B440-96D5-2A5C1032D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743C7156-7F8C-AF41-8714-F6E23E3E1B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606722F-2C1F-F36C-5FFC-420CCD24F6A5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CD2B16AB-D79B-9F5E-F926-91F2EF8BE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F7C50DED-CCF1-6B48-64C2-74709BC52DF6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BF9EDF-4DBD-92F5-FB49-8245073487B8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320709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B121120-4027-7D40-B0E2-04CA8C2D2A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 du tableau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7276FB9-EDB6-194A-85E6-EE30F6C2F36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6">
            <a:extLst>
              <a:ext uri="{FF2B5EF4-FFF2-40B4-BE49-F238E27FC236}">
                <a16:creationId xmlns:a16="http://schemas.microsoft.com/office/drawing/2014/main" id="{EA9278A5-DBE1-CE4B-BE18-2FDEBC9A5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02A6C899-3BD9-644E-85A2-0D3EE6AAA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D2228285-A269-5C4F-A3E2-F03D0A1B1F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5E997C2-040F-150D-372E-6F5FB384A1E6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B8F0CD7C-3516-D721-1C09-D1E68C48D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7" name="Espace réservé du texte 43">
            <a:extLst>
              <a:ext uri="{FF2B5EF4-FFF2-40B4-BE49-F238E27FC236}">
                <a16:creationId xmlns:a16="http://schemas.microsoft.com/office/drawing/2014/main" id="{137733F3-2B00-616E-99BC-4E9AFF03D256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AC1F37-2C06-5246-8C75-571B4596136A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8320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C1798D2-958F-0340-B6E1-72C97102BBA1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4814673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30">
            <a:extLst>
              <a:ext uri="{FF2B5EF4-FFF2-40B4-BE49-F238E27FC236}">
                <a16:creationId xmlns:a16="http://schemas.microsoft.com/office/drawing/2014/main" id="{2891E1C3-C194-144B-B8CE-3D872314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046" y="435418"/>
            <a:ext cx="10263553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DA443A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ZOOM : TITRE DU SUJET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9ABE890-7843-294E-A060-4FD4C813D6F5}"/>
              </a:ext>
            </a:extLst>
          </p:cNvPr>
          <p:cNvSpPr/>
          <p:nvPr userDrawn="1"/>
        </p:nvSpPr>
        <p:spPr>
          <a:xfrm rot="1294712">
            <a:off x="2424" y="1230148"/>
            <a:ext cx="4312555" cy="4841657"/>
          </a:xfrm>
          <a:prstGeom prst="arc">
            <a:avLst>
              <a:gd name="adj1" fmla="val 16200000"/>
              <a:gd name="adj2" fmla="val 2728915"/>
            </a:avLst>
          </a:prstGeom>
          <a:noFill/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87694A-57BA-8D47-8CA9-9650B745E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1" t="7961" r="60893" b="60318"/>
          <a:stretch/>
        </p:blipFill>
        <p:spPr>
          <a:xfrm>
            <a:off x="294722" y="2113286"/>
            <a:ext cx="3312988" cy="3126803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A9B1B2C-9614-9753-483A-DAF52C1454F5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7204D1DD-F16D-5708-7876-1EC1135106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8" name="Espace réservé du texte 43">
            <a:extLst>
              <a:ext uri="{FF2B5EF4-FFF2-40B4-BE49-F238E27FC236}">
                <a16:creationId xmlns:a16="http://schemas.microsoft.com/office/drawing/2014/main" id="{5ACC8104-9B08-C086-04DD-0669E3FD9887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E88E82-F0FF-9154-FE0F-2812CE5D0CFB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309622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12C57F3-4A06-8A42-84B6-A9D0BF5AB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1" t="7961" r="60893" b="60318"/>
          <a:stretch/>
        </p:blipFill>
        <p:spPr>
          <a:xfrm>
            <a:off x="294722" y="2113286"/>
            <a:ext cx="3312988" cy="312680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7C42153-5328-7E48-B2AF-E4A569595FF4}"/>
              </a:ext>
            </a:extLst>
          </p:cNvPr>
          <p:cNvCxnSpPr>
            <a:cxnSpLocks/>
          </p:cNvCxnSpPr>
          <p:nvPr userDrawn="1"/>
        </p:nvCxnSpPr>
        <p:spPr>
          <a:xfrm>
            <a:off x="623972" y="929396"/>
            <a:ext cx="2411328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706C8FC6-CB9D-B242-9964-1119C5C840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046" y="435418"/>
            <a:ext cx="10263553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DA443A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CONCLUSION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D7ED951-16F4-1540-868B-75F9B99CB623}"/>
              </a:ext>
            </a:extLst>
          </p:cNvPr>
          <p:cNvSpPr/>
          <p:nvPr userDrawn="1"/>
        </p:nvSpPr>
        <p:spPr>
          <a:xfrm rot="1294712">
            <a:off x="2425" y="1261485"/>
            <a:ext cx="4312555" cy="4841657"/>
          </a:xfrm>
          <a:prstGeom prst="arc">
            <a:avLst>
              <a:gd name="adj1" fmla="val 16200000"/>
              <a:gd name="adj2" fmla="val 2728915"/>
            </a:avLst>
          </a:prstGeom>
          <a:noFill/>
          <a:ln w="15875">
            <a:solidFill>
              <a:srgbClr val="DA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493CCC5-1B86-97A7-2968-3A40DD682A03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D27EE5E0-7B65-390B-731E-62988DCDFC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7" name="Espace réservé du texte 43">
            <a:extLst>
              <a:ext uri="{FF2B5EF4-FFF2-40B4-BE49-F238E27FC236}">
                <a16:creationId xmlns:a16="http://schemas.microsoft.com/office/drawing/2014/main" id="{8B8E6908-4E1D-9E06-BCDD-59CE66F234F5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A4C735-FA3F-0B98-C4A9-47F8B4A375B4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293744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 descr="Rythme cardiaque contour">
            <a:extLst>
              <a:ext uri="{FF2B5EF4-FFF2-40B4-BE49-F238E27FC236}">
                <a16:creationId xmlns:a16="http://schemas.microsoft.com/office/drawing/2014/main" id="{192CBF85-D24A-5045-8F07-92F022D0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81835" y="1683751"/>
            <a:ext cx="2380130" cy="3517392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3BB806-35DF-AA48-BEAF-5897EA984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367550"/>
            <a:ext cx="2358987" cy="280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54D4D23-0D42-7141-8CE3-EE55BF78D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8671" y="2950776"/>
            <a:ext cx="69723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DA3232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3200" b="0" i="0">
                <a:latin typeface="Montserrat Medium" pitchFamily="2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Titre partie niveau 1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7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80F4C2E-887B-094D-BFD5-51557A3CEE0A}"/>
              </a:ext>
            </a:extLst>
          </p:cNvPr>
          <p:cNvSpPr txBox="1"/>
          <p:nvPr userDrawn="1"/>
        </p:nvSpPr>
        <p:spPr>
          <a:xfrm>
            <a:off x="4641953" y="448944"/>
            <a:ext cx="290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latin typeface="Montserrat" panose="02000505000000020004" pitchFamily="2" charset="77"/>
              </a:defRPr>
            </a:lvl1pPr>
          </a:lstStyle>
          <a:p>
            <a:pPr algn="ctr"/>
            <a:r>
              <a:rPr lang="fr-FR" dirty="0">
                <a:solidFill>
                  <a:srgbClr val="DA443A"/>
                </a:solidFill>
              </a:rPr>
              <a:t>SOMMAIRE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9B66FCB-AFCB-554B-BA42-D592FF88CCAD}"/>
              </a:ext>
            </a:extLst>
          </p:cNvPr>
          <p:cNvCxnSpPr>
            <a:cxnSpLocks/>
          </p:cNvCxnSpPr>
          <p:nvPr userDrawn="1"/>
        </p:nvCxnSpPr>
        <p:spPr>
          <a:xfrm>
            <a:off x="4241452" y="1227231"/>
            <a:ext cx="3600000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42A4BCF0-5E51-F94D-B5F2-93000B8739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4864" y="1917761"/>
            <a:ext cx="3805909" cy="7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Montserrat SemiBold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35A25B2-B33A-9547-890E-809F2F324B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4864" y="3162361"/>
            <a:ext cx="3805909" cy="7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Montserrat SemiBold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306695B5-D59A-9C47-84CD-BCCC4DB56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2143" y="1629348"/>
            <a:ext cx="1157658" cy="1147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52" name="Espace réservé du texte 30">
            <a:extLst>
              <a:ext uri="{FF2B5EF4-FFF2-40B4-BE49-F238E27FC236}">
                <a16:creationId xmlns:a16="http://schemas.microsoft.com/office/drawing/2014/main" id="{F27CE936-CF4C-1E41-9550-2931F4D79F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0164" y="1917761"/>
            <a:ext cx="3805909" cy="7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Montserrat SemiBold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B101D71A-3CE8-6B41-8FB3-29FDDEE8F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443" y="1629348"/>
            <a:ext cx="1157658" cy="1147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66" name="Espace réservé du texte 46">
            <a:extLst>
              <a:ext uri="{FF2B5EF4-FFF2-40B4-BE49-F238E27FC236}">
                <a16:creationId xmlns:a16="http://schemas.microsoft.com/office/drawing/2014/main" id="{1B1AFBE0-196E-CC4D-B457-2193406ADE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143" y="2873948"/>
            <a:ext cx="1157658" cy="1147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2" name="Espace réservé du texte 43">
            <a:extLst>
              <a:ext uri="{FF2B5EF4-FFF2-40B4-BE49-F238E27FC236}">
                <a16:creationId xmlns:a16="http://schemas.microsoft.com/office/drawing/2014/main" id="{6460B603-ABBF-0729-CC72-75BC0A6254AA}"/>
              </a:ext>
            </a:extLst>
          </p:cNvPr>
          <p:cNvSpPr txBox="1">
            <a:spLocks/>
          </p:cNvSpPr>
          <p:nvPr userDrawn="1"/>
        </p:nvSpPr>
        <p:spPr>
          <a:xfrm>
            <a:off x="3485029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2F7726-5DF0-4E89-A91D-68F9CB10F34E}"/>
              </a:ext>
            </a:extLst>
          </p:cNvPr>
          <p:cNvSpPr txBox="1"/>
          <p:nvPr userDrawn="1"/>
        </p:nvSpPr>
        <p:spPr>
          <a:xfrm>
            <a:off x="10088266" y="6240175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4" name="Image 3" descr="FFC-Logo-Region-Languedoc-Roussillon.jpg">
            <a:extLst>
              <a:ext uri="{FF2B5EF4-FFF2-40B4-BE49-F238E27FC236}">
                <a16:creationId xmlns:a16="http://schemas.microsoft.com/office/drawing/2014/main" id="{D344BBBE-70E5-8B08-7213-3435D98E4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18" y="6112128"/>
            <a:ext cx="2845308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3219951A-86C8-6645-8E25-9C7F642FA8C3}"/>
              </a:ext>
            </a:extLst>
          </p:cNvPr>
          <p:cNvSpPr txBox="1"/>
          <p:nvPr userDrawn="1"/>
        </p:nvSpPr>
        <p:spPr>
          <a:xfrm>
            <a:off x="11005851" y="6285852"/>
            <a:ext cx="78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EC4F6E-705B-2A4B-8F5D-98C7DE76B53D}" type="slidenum">
              <a:rPr lang="fr-FR" sz="1600" dirty="0">
                <a:latin typeface="Montserrat Light" pitchFamily="2" charset="77"/>
              </a:rPr>
              <a:t>‹N°›</a:t>
            </a:fld>
            <a:endParaRPr lang="fr-FR" sz="1600" dirty="0">
              <a:latin typeface="Montserrat Light" pitchFamily="2" charset="77"/>
            </a:endParaRPr>
          </a:p>
        </p:txBody>
      </p:sp>
      <p:pic>
        <p:nvPicPr>
          <p:cNvPr id="13" name="Graphique 12" descr="Rythme cardiaque contour">
            <a:extLst>
              <a:ext uri="{FF2B5EF4-FFF2-40B4-BE49-F238E27FC236}">
                <a16:creationId xmlns:a16="http://schemas.microsoft.com/office/drawing/2014/main" id="{95AB94B9-F773-AD42-BF9D-F0E53B114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81835" y="1683751"/>
            <a:ext cx="2380130" cy="3517392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6B4A4E26-B88F-6146-AFB3-2AD2B4D17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841179"/>
            <a:ext cx="2358987" cy="280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0" i="0">
                <a:solidFill>
                  <a:srgbClr val="662885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ADB4BDED-EB51-8841-93E3-E7F14B7D2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8671" y="2879279"/>
            <a:ext cx="6972300" cy="1968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rgbClr val="662885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3200" b="0" i="0">
                <a:latin typeface="Montserrat Medium" pitchFamily="2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Sous-partie niveau 1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84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D110A52-0D4F-294B-94C1-33D56467DF7F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46">
            <a:extLst>
              <a:ext uri="{FF2B5EF4-FFF2-40B4-BE49-F238E27FC236}">
                <a16:creationId xmlns:a16="http://schemas.microsoft.com/office/drawing/2014/main" id="{FC5CD231-4883-4A44-A618-EAF68256F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5D1C3C14-7A59-5940-90A5-61E6A2EBA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E5978-C37E-104F-BF61-012325AB37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1423987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pic>
        <p:nvPicPr>
          <p:cNvPr id="2" name="Image 1" descr="FFC-Logo-Region-Languedoc-Roussillon.jpg">
            <a:extLst>
              <a:ext uri="{FF2B5EF4-FFF2-40B4-BE49-F238E27FC236}">
                <a16:creationId xmlns:a16="http://schemas.microsoft.com/office/drawing/2014/main" id="{451C5E81-B1D1-44FC-96C9-E5BA837536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326C7092-7607-FA12-7568-C78EE0DC3D50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68DC7C-DB03-5D2E-0439-E2B6AC47B756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47002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D110A52-0D4F-294B-94C1-33D56467DF7F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46">
            <a:extLst>
              <a:ext uri="{FF2B5EF4-FFF2-40B4-BE49-F238E27FC236}">
                <a16:creationId xmlns:a16="http://schemas.microsoft.com/office/drawing/2014/main" id="{FC5CD231-4883-4A44-A618-EAF68256F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5D1C3C14-7A59-5940-90A5-61E6A2EBA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E5978-C37E-104F-BF61-012325AB37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1423987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8D62B0B8-CCBE-2F43-9FB6-925E5BC27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A4080FB-B1CF-E57E-CCED-70AEF15FE843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FFC-Logo-Region-Languedoc-Roussillon.jpg">
            <a:extLst>
              <a:ext uri="{FF2B5EF4-FFF2-40B4-BE49-F238E27FC236}">
                <a16:creationId xmlns:a16="http://schemas.microsoft.com/office/drawing/2014/main" id="{8D22AD50-6553-C7CD-D3A7-36E1DF6DE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8" name="Espace réservé du texte 43">
            <a:extLst>
              <a:ext uri="{FF2B5EF4-FFF2-40B4-BE49-F238E27FC236}">
                <a16:creationId xmlns:a16="http://schemas.microsoft.com/office/drawing/2014/main" id="{0BA4458F-C16D-C800-1349-8A68BD95F176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5A5FE1-BC36-0448-53EE-AE6A428529DB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806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BA45EE0-AB47-3A4D-BD15-E0BB2F758F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7" y="860128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CB375F9-8540-72CD-6268-B59BDF8DEC20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EA08058B-AF57-9341-9DF2-2E4F9EDA01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F187A94B-18F8-F4C0-1B0E-02A1EE007E27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0545F6-31E2-8D64-DBF8-98BA5FCDA1A7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15439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4475521-CBD9-7544-8BA9-0710E73F7A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11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4587F0F-D5CE-9741-B25B-D13FE53BF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F3C0AF7-5853-F944-8422-632A343C8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7" y="1423987"/>
            <a:ext cx="5307007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D80035-4FF1-6143-B203-A25CB2FB7C39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B2A70A0E-4137-734C-9094-11FE891AD0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DBAB132-7249-8749-B5C1-AD6CFDC12A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792FE1B-C126-9653-2A9D-89AC1BA14FE4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FFC-Logo-Region-Languedoc-Roussillon.jpg">
            <a:extLst>
              <a:ext uri="{FF2B5EF4-FFF2-40B4-BE49-F238E27FC236}">
                <a16:creationId xmlns:a16="http://schemas.microsoft.com/office/drawing/2014/main" id="{A6B264EE-DC4F-DD81-9554-A101C731C3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9" name="Espace réservé du texte 43">
            <a:extLst>
              <a:ext uri="{FF2B5EF4-FFF2-40B4-BE49-F238E27FC236}">
                <a16:creationId xmlns:a16="http://schemas.microsoft.com/office/drawing/2014/main" id="{256C4FFE-7EB7-524A-7B64-71D156AF5A1B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037807-3B4D-D26D-B08D-24A23521575B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41170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4475521-CBD9-7544-8BA9-0710E73F7A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11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4587F0F-D5CE-9741-B25B-D13FE53BF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F3C0AF7-5853-F944-8422-632A343C8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7" y="1423987"/>
            <a:ext cx="5307007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1606ABB-5449-F24D-8922-DDF51839B217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7C628368-3718-2F4E-A77F-766522146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7C386C2-E7F1-4E49-A360-6C8FF9373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ADA57CE7-BC6F-6645-9171-AB2A3A5168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046495F-EB17-71FD-79B3-CF8237690EE5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FC-Logo-Region-Languedoc-Roussillon.jpg">
            <a:extLst>
              <a:ext uri="{FF2B5EF4-FFF2-40B4-BE49-F238E27FC236}">
                <a16:creationId xmlns:a16="http://schemas.microsoft.com/office/drawing/2014/main" id="{39282F73-5F80-7E7E-2893-22236DBE3F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57" y="6169152"/>
            <a:ext cx="2845308" cy="688848"/>
          </a:xfrm>
          <a:prstGeom prst="rect">
            <a:avLst/>
          </a:prstGeom>
        </p:spPr>
      </p:pic>
      <p:sp>
        <p:nvSpPr>
          <p:cNvPr id="5" name="Espace réservé du texte 43">
            <a:extLst>
              <a:ext uri="{FF2B5EF4-FFF2-40B4-BE49-F238E27FC236}">
                <a16:creationId xmlns:a16="http://schemas.microsoft.com/office/drawing/2014/main" id="{3B983282-1ABA-CE38-B360-3913823DADAE}"/>
              </a:ext>
            </a:extLst>
          </p:cNvPr>
          <p:cNvSpPr txBox="1">
            <a:spLocks/>
          </p:cNvSpPr>
          <p:nvPr userDrawn="1"/>
        </p:nvSpPr>
        <p:spPr>
          <a:xfrm>
            <a:off x="3485029" y="6385362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 LR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4C60D8-3F76-B0F2-5AA9-28804AD8FC05}"/>
              </a:ext>
            </a:extLst>
          </p:cNvPr>
          <p:cNvSpPr txBox="1"/>
          <p:nvPr userDrawn="1"/>
        </p:nvSpPr>
        <p:spPr>
          <a:xfrm>
            <a:off x="10088266" y="6319840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396029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C745F29-C720-194C-B136-612AA35F6805}"/>
              </a:ext>
            </a:extLst>
          </p:cNvPr>
          <p:cNvSpPr txBox="1"/>
          <p:nvPr userDrawn="1"/>
        </p:nvSpPr>
        <p:spPr>
          <a:xfrm>
            <a:off x="4782593" y="6288122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i="1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93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4" r:id="rId3"/>
    <p:sldLayoutId id="2147483673" r:id="rId4"/>
    <p:sldLayoutId id="2147483674" r:id="rId5"/>
    <p:sldLayoutId id="2147483681" r:id="rId6"/>
    <p:sldLayoutId id="2147483675" r:id="rId7"/>
    <p:sldLayoutId id="2147483676" r:id="rId8"/>
    <p:sldLayoutId id="2147483682" r:id="rId9"/>
    <p:sldLayoutId id="2147483677" r:id="rId10"/>
    <p:sldLayoutId id="2147483683" r:id="rId11"/>
    <p:sldLayoutId id="2147483678" r:id="rId12"/>
    <p:sldLayoutId id="2147483684" r:id="rId13"/>
    <p:sldLayoutId id="2147483685" r:id="rId14"/>
    <p:sldLayoutId id="2147483679" r:id="rId15"/>
    <p:sldLayoutId id="2147483680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CS%20r&#233;glement%20int&#233;rieur%20type%20-%20Version%20d&#233;finitive_Nov2020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planification@d-s&#233;curit&#233;.com" TargetMode="Externa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FAE5EC1-BE9B-BB4B-B64F-44629FC7C944}"/>
              </a:ext>
            </a:extLst>
          </p:cNvPr>
          <p:cNvCxnSpPr>
            <a:cxnSpLocks/>
          </p:cNvCxnSpPr>
          <p:nvPr/>
        </p:nvCxnSpPr>
        <p:spPr>
          <a:xfrm>
            <a:off x="4229469" y="4353604"/>
            <a:ext cx="3600000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E5E03D4C-9105-B540-873C-56B1A9A2B168}"/>
              </a:ext>
            </a:extLst>
          </p:cNvPr>
          <p:cNvSpPr txBox="1">
            <a:spLocks/>
          </p:cNvSpPr>
          <p:nvPr/>
        </p:nvSpPr>
        <p:spPr>
          <a:xfrm>
            <a:off x="3106084" y="4570795"/>
            <a:ext cx="5715000" cy="646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DA323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17 Avril 2023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8D4729F-7039-D241-984F-1804FDD8CE49}"/>
              </a:ext>
            </a:extLst>
          </p:cNvPr>
          <p:cNvSpPr txBox="1">
            <a:spLocks/>
          </p:cNvSpPr>
          <p:nvPr/>
        </p:nvSpPr>
        <p:spPr>
          <a:xfrm>
            <a:off x="488477" y="3015081"/>
            <a:ext cx="11081983" cy="1229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kern="1200" dirty="0" smtClean="0">
                <a:solidFill>
                  <a:srgbClr val="572D7B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3600" kern="1200" dirty="0" smtClean="0">
                <a:solidFill>
                  <a:srgbClr val="572D7B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Clubs Cœur et Santé</a:t>
            </a:r>
          </a:p>
          <a:p>
            <a:r>
              <a:rPr lang="fr-FR" dirty="0"/>
              <a:t>Du Languedoc-Roussillon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77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C3E626-AD20-6548-912A-8F4A72313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647B5-9EBB-5F4B-98C0-DAB915A4D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6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gouvernance de la FFC</a:t>
            </a:r>
          </a:p>
          <a:p>
            <a:endParaRPr lang="fr-FR" dirty="0"/>
          </a:p>
        </p:txBody>
      </p:sp>
      <p:sp>
        <p:nvSpPr>
          <p:cNvPr id="12" name="Signalisation droite 14">
            <a:extLst>
              <a:ext uri="{FF2B5EF4-FFF2-40B4-BE49-F238E27FC236}">
                <a16:creationId xmlns:a16="http://schemas.microsoft.com/office/drawing/2014/main" id="{38CD59E1-37D6-468B-A6C2-950969219683}"/>
              </a:ext>
            </a:extLst>
          </p:cNvPr>
          <p:cNvSpPr>
            <a:spLocks noChangeAspect="1"/>
          </p:cNvSpPr>
          <p:nvPr/>
        </p:nvSpPr>
        <p:spPr bwMode="auto">
          <a:xfrm>
            <a:off x="9010288" y="5278192"/>
            <a:ext cx="600467" cy="556350"/>
          </a:xfrm>
          <a:prstGeom prst="homePlate">
            <a:avLst>
              <a:gd name="adj" fmla="val 49793"/>
            </a:avLst>
          </a:prstGeom>
          <a:solidFill>
            <a:srgbClr val="FF7C8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fr-FR" altLang="fr-FR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68A59F-D85D-70E1-F970-01011DB0ABCF}"/>
              </a:ext>
            </a:extLst>
          </p:cNvPr>
          <p:cNvGrpSpPr/>
          <p:nvPr/>
        </p:nvGrpSpPr>
        <p:grpSpPr>
          <a:xfrm>
            <a:off x="245353" y="1418035"/>
            <a:ext cx="3238156" cy="2334164"/>
            <a:chOff x="245353" y="1418035"/>
            <a:chExt cx="3238156" cy="2334164"/>
          </a:xfrm>
        </p:grpSpPr>
        <p:sp>
          <p:nvSpPr>
            <p:cNvPr id="14" name="Signalisation droite 6">
              <a:extLst>
                <a:ext uri="{FF2B5EF4-FFF2-40B4-BE49-F238E27FC236}">
                  <a16:creationId xmlns:a16="http://schemas.microsoft.com/office/drawing/2014/main" id="{6CF9224D-454A-4091-9776-AA7A20ED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777" y="1956758"/>
              <a:ext cx="1166732" cy="1256718"/>
            </a:xfrm>
            <a:prstGeom prst="homePlate">
              <a:avLst>
                <a:gd name="adj" fmla="val 50000"/>
              </a:avLst>
            </a:prstGeom>
            <a:solidFill>
              <a:srgbClr val="8DBAC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7802A79-9E78-475C-822C-72FCB09F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5353" y="1418035"/>
              <a:ext cx="2334163" cy="2334164"/>
            </a:xfrm>
            <a:prstGeom prst="ellipse">
              <a:avLst/>
            </a:prstGeom>
            <a:solidFill>
              <a:srgbClr val="80A9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Assemblée générale</a:t>
              </a:r>
            </a:p>
          </p:txBody>
        </p:sp>
      </p:grpSp>
      <p:grpSp>
        <p:nvGrpSpPr>
          <p:cNvPr id="16" name="Grouper 17">
            <a:extLst>
              <a:ext uri="{FF2B5EF4-FFF2-40B4-BE49-F238E27FC236}">
                <a16:creationId xmlns:a16="http://schemas.microsoft.com/office/drawing/2014/main" id="{32F81E51-1681-41CD-B37A-FD00978AA64E}"/>
              </a:ext>
            </a:extLst>
          </p:cNvPr>
          <p:cNvGrpSpPr>
            <a:grpSpLocks/>
          </p:cNvGrpSpPr>
          <p:nvPr/>
        </p:nvGrpSpPr>
        <p:grpSpPr bwMode="auto">
          <a:xfrm>
            <a:off x="3535221" y="1434703"/>
            <a:ext cx="3238156" cy="2334164"/>
            <a:chOff x="3288258" y="2154977"/>
            <a:chExt cx="2598070" cy="1872416"/>
          </a:xfrm>
        </p:grpSpPr>
        <p:sp>
          <p:nvSpPr>
            <p:cNvPr id="17" name="Signalisation droite 7">
              <a:extLst>
                <a:ext uri="{FF2B5EF4-FFF2-40B4-BE49-F238E27FC236}">
                  <a16:creationId xmlns:a16="http://schemas.microsoft.com/office/drawing/2014/main" id="{4DFEC570-1E6A-4565-A2F7-896F88BB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224" y="2587129"/>
              <a:ext cx="936104" cy="1008112"/>
            </a:xfrm>
            <a:prstGeom prst="homePlate">
              <a:avLst>
                <a:gd name="adj" fmla="val 50000"/>
              </a:avLst>
            </a:prstGeom>
            <a:solidFill>
              <a:srgbClr val="A98CC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E57A610-24F4-4B5D-9AAE-B48FE9E113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8258" y="2154977"/>
              <a:ext cx="1872769" cy="1872416"/>
            </a:xfrm>
            <a:prstGeom prst="ellipse">
              <a:avLst/>
            </a:prstGeom>
            <a:solidFill>
              <a:srgbClr val="9876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Conseil d’administration</a:t>
              </a:r>
              <a:br>
                <a:rPr lang="fr-FR" sz="2000" b="1" spc="-60" dirty="0">
                  <a:solidFill>
                    <a:schemeClr val="bg1"/>
                  </a:solidFill>
                </a:rPr>
              </a:br>
              <a:r>
                <a:rPr lang="fr-FR" sz="2000" b="1" spc="-60" dirty="0">
                  <a:solidFill>
                    <a:schemeClr val="bg1"/>
                  </a:solidFill>
                </a:rPr>
                <a:t>(30 membres)</a:t>
              </a:r>
              <a:br>
                <a:rPr lang="fr-FR" sz="2000" b="1" spc="-60" dirty="0">
                  <a:solidFill>
                    <a:schemeClr val="bg1"/>
                  </a:solidFill>
                </a:rPr>
              </a:br>
              <a:endParaRPr lang="fr-FR" sz="2000" b="1" spc="-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r 1">
            <a:extLst>
              <a:ext uri="{FF2B5EF4-FFF2-40B4-BE49-F238E27FC236}">
                <a16:creationId xmlns:a16="http://schemas.microsoft.com/office/drawing/2014/main" id="{1EF9C4A5-5BBD-499E-989E-FDB5BE5F8707}"/>
              </a:ext>
            </a:extLst>
          </p:cNvPr>
          <p:cNvGrpSpPr>
            <a:grpSpLocks/>
          </p:cNvGrpSpPr>
          <p:nvPr/>
        </p:nvGrpSpPr>
        <p:grpSpPr bwMode="auto">
          <a:xfrm>
            <a:off x="6978337" y="1418035"/>
            <a:ext cx="2332185" cy="3099689"/>
            <a:chOff x="6125043" y="1855559"/>
            <a:chExt cx="1872208" cy="2487037"/>
          </a:xfrm>
        </p:grpSpPr>
        <p:sp>
          <p:nvSpPr>
            <p:cNvPr id="20" name="Signalisation droite 9">
              <a:extLst>
                <a:ext uri="{FF2B5EF4-FFF2-40B4-BE49-F238E27FC236}">
                  <a16:creationId xmlns:a16="http://schemas.microsoft.com/office/drawing/2014/main" id="{B13ABF99-336D-4DFF-921B-54C78A9820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593095" y="3370488"/>
              <a:ext cx="936104" cy="1008112"/>
            </a:xfrm>
            <a:prstGeom prst="homePlate">
              <a:avLst>
                <a:gd name="adj" fmla="val 50000"/>
              </a:avLst>
            </a:prstGeom>
            <a:solidFill>
              <a:srgbClr val="FF7C8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1D327D-DA6D-49B6-93AE-C567F2CDE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25043" y="1855559"/>
              <a:ext cx="1872208" cy="1872817"/>
            </a:xfrm>
            <a:prstGeom prst="ellipse">
              <a:avLst/>
            </a:prstGeom>
            <a:solidFill>
              <a:srgbClr val="EE72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Bureau</a:t>
              </a:r>
              <a:br>
                <a:rPr lang="fr-FR" sz="2000" b="1" spc="-60" dirty="0">
                  <a:solidFill>
                    <a:schemeClr val="bg1"/>
                  </a:solidFill>
                </a:rPr>
              </a:br>
              <a:r>
                <a:rPr lang="fr-FR" sz="2000" b="1" spc="-60" dirty="0">
                  <a:solidFill>
                    <a:schemeClr val="bg1"/>
                  </a:solidFill>
                </a:rPr>
                <a:t>(9 membres)</a:t>
              </a:r>
              <a:endParaRPr lang="fr-FR" b="1" spc="-6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C3F737F-D648-490B-A28A-8B7ED10B460A}"/>
              </a:ext>
            </a:extLst>
          </p:cNvPr>
          <p:cNvSpPr>
            <a:spLocks/>
          </p:cNvSpPr>
          <p:nvPr/>
        </p:nvSpPr>
        <p:spPr bwMode="auto">
          <a:xfrm>
            <a:off x="7247330" y="4619783"/>
            <a:ext cx="1892080" cy="556350"/>
          </a:xfrm>
          <a:prstGeom prst="rect">
            <a:avLst/>
          </a:prstGeom>
          <a:solidFill>
            <a:srgbClr val="EE72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b="0" spc="-60" dirty="0">
                <a:solidFill>
                  <a:schemeClr val="bg1"/>
                </a:solidFill>
              </a:rPr>
              <a:t>Secrétaire</a:t>
            </a:r>
            <a:br>
              <a:rPr lang="fr-FR" b="0" spc="-60" dirty="0">
                <a:solidFill>
                  <a:schemeClr val="bg1"/>
                </a:solidFill>
              </a:rPr>
            </a:br>
            <a:r>
              <a:rPr lang="fr-FR" b="0" spc="-60" dirty="0">
                <a:solidFill>
                  <a:schemeClr val="bg1"/>
                </a:solidFill>
              </a:rPr>
              <a:t>Pr. Messner-Pellenc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19AB92-A793-4FC4-9E39-D7C26A36C9E5}"/>
              </a:ext>
            </a:extLst>
          </p:cNvPr>
          <p:cNvSpPr>
            <a:spLocks/>
          </p:cNvSpPr>
          <p:nvPr/>
        </p:nvSpPr>
        <p:spPr bwMode="auto">
          <a:xfrm>
            <a:off x="7267317" y="5936601"/>
            <a:ext cx="1889627" cy="553898"/>
          </a:xfrm>
          <a:prstGeom prst="rect">
            <a:avLst/>
          </a:prstGeom>
          <a:solidFill>
            <a:srgbClr val="EE72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b="0" spc="-60" dirty="0">
                <a:solidFill>
                  <a:schemeClr val="bg1"/>
                </a:solidFill>
              </a:rPr>
              <a:t>Trésorier</a:t>
            </a:r>
            <a:br>
              <a:rPr lang="fr-FR" b="0" spc="-60" dirty="0">
                <a:solidFill>
                  <a:schemeClr val="bg1"/>
                </a:solidFill>
              </a:rPr>
            </a:br>
            <a:r>
              <a:rPr lang="fr-FR" b="0" spc="-60" dirty="0">
                <a:solidFill>
                  <a:schemeClr val="bg1"/>
                </a:solidFill>
              </a:rPr>
              <a:t>Pr Mansourati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EAB6D8-1CA3-41D2-9847-DEA20B37BD11}"/>
              </a:ext>
            </a:extLst>
          </p:cNvPr>
          <p:cNvSpPr>
            <a:spLocks/>
          </p:cNvSpPr>
          <p:nvPr/>
        </p:nvSpPr>
        <p:spPr bwMode="auto">
          <a:xfrm>
            <a:off x="7261119" y="5278192"/>
            <a:ext cx="1892080" cy="556350"/>
          </a:xfrm>
          <a:prstGeom prst="rect">
            <a:avLst/>
          </a:prstGeom>
          <a:solidFill>
            <a:srgbClr val="EE72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b="0" spc="-60" dirty="0">
                <a:solidFill>
                  <a:schemeClr val="bg1"/>
                </a:solidFill>
              </a:rPr>
              <a:t>Président</a:t>
            </a:r>
            <a:br>
              <a:rPr lang="fr-FR" b="0" spc="-60" dirty="0">
                <a:solidFill>
                  <a:schemeClr val="bg1"/>
                </a:solidFill>
              </a:rPr>
            </a:br>
            <a:r>
              <a:rPr lang="fr-FR" b="0" spc="-60" dirty="0">
                <a:solidFill>
                  <a:schemeClr val="bg1"/>
                </a:solidFill>
              </a:rPr>
              <a:t>Pr Furber</a:t>
            </a:r>
          </a:p>
        </p:txBody>
      </p:sp>
      <p:sp>
        <p:nvSpPr>
          <p:cNvPr id="25" name="ZoneTexte 15">
            <a:extLst>
              <a:ext uri="{FF2B5EF4-FFF2-40B4-BE49-F238E27FC236}">
                <a16:creationId xmlns:a16="http://schemas.microsoft.com/office/drawing/2014/main" id="{228E4E90-12B0-4BB8-BEA7-7CAA86687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55" y="4993141"/>
            <a:ext cx="2409214" cy="1126451"/>
          </a:xfrm>
          <a:prstGeom prst="rect">
            <a:avLst/>
          </a:prstGeom>
          <a:solidFill>
            <a:srgbClr val="FF7C8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b="0" dirty="0">
                <a:solidFill>
                  <a:schemeClr val="bg1"/>
                </a:solidFill>
              </a:rPr>
              <a:t>Délégation Nationale</a:t>
            </a:r>
          </a:p>
          <a:p>
            <a:pPr algn="ctr"/>
            <a:r>
              <a:rPr lang="fr-FR" altLang="fr-FR" b="1" dirty="0">
                <a:solidFill>
                  <a:schemeClr val="bg1"/>
                </a:solidFill>
              </a:rPr>
              <a:t>20 salariés + 8 coordinateurs régionaux</a:t>
            </a:r>
          </a:p>
        </p:txBody>
      </p:sp>
    </p:spTree>
    <p:extLst>
      <p:ext uri="{BB962C8B-B14F-4D97-AF65-F5344CB8AC3E}">
        <p14:creationId xmlns:p14="http://schemas.microsoft.com/office/powerpoint/2010/main" val="201040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BB2CE5-120A-C0EB-86A6-DBD88188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8" y="252380"/>
            <a:ext cx="10694370" cy="60486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EA5842-4794-35AA-B4B0-69980BE8596E}"/>
              </a:ext>
            </a:extLst>
          </p:cNvPr>
          <p:cNvSpPr txBox="1"/>
          <p:nvPr/>
        </p:nvSpPr>
        <p:spPr>
          <a:xfrm>
            <a:off x="5599133" y="5512040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L’organigramme de la FFC</a:t>
            </a:r>
          </a:p>
        </p:txBody>
      </p:sp>
    </p:spTree>
    <p:extLst>
      <p:ext uri="{BB962C8B-B14F-4D97-AF65-F5344CB8AC3E}">
        <p14:creationId xmlns:p14="http://schemas.microsoft.com/office/powerpoint/2010/main" val="69053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C3E626-AD20-6548-912A-8F4A72313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F6572A5-4308-82FA-98BB-00C89F82A795}"/>
              </a:ext>
            </a:extLst>
          </p:cNvPr>
          <p:cNvGrpSpPr/>
          <p:nvPr/>
        </p:nvGrpSpPr>
        <p:grpSpPr>
          <a:xfrm>
            <a:off x="4890964" y="4103294"/>
            <a:ext cx="5882707" cy="2529135"/>
            <a:chOff x="5694118" y="3833840"/>
            <a:chExt cx="5882707" cy="252913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D44CA9-5B97-F98E-8118-69404EF05E72}"/>
                </a:ext>
              </a:extLst>
            </p:cNvPr>
            <p:cNvSpPr/>
            <p:nvPr/>
          </p:nvSpPr>
          <p:spPr>
            <a:xfrm>
              <a:off x="7928289" y="4280365"/>
              <a:ext cx="3648536" cy="1654067"/>
            </a:xfrm>
            <a:prstGeom prst="rect">
              <a:avLst/>
            </a:prstGeom>
            <a:solidFill>
              <a:srgbClr val="F18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1D327D-DA6D-49B6-93AE-C567F2CDE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94118" y="3833840"/>
              <a:ext cx="2526992" cy="2529135"/>
            </a:xfrm>
            <a:prstGeom prst="ellipse">
              <a:avLst/>
            </a:prstGeom>
            <a:solidFill>
              <a:srgbClr val="F188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269 CCS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18 000 Adhérents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2000" b="1" spc="-60" dirty="0">
                  <a:solidFill>
                    <a:schemeClr val="bg1"/>
                  </a:solidFill>
                </a:rPr>
                <a:t>1800 Bénévoles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00B2CF-CDB3-7638-0F4B-A14E3768C184}"/>
                </a:ext>
              </a:extLst>
            </p:cNvPr>
            <p:cNvSpPr/>
            <p:nvPr/>
          </p:nvSpPr>
          <p:spPr bwMode="auto">
            <a:xfrm>
              <a:off x="7937156" y="4412065"/>
              <a:ext cx="3586283" cy="1274751"/>
            </a:xfrm>
            <a:prstGeom prst="rect">
              <a:avLst/>
            </a:prstGeom>
            <a:solidFill>
              <a:srgbClr val="F1882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79388" algn="l">
                <a:spcBef>
                  <a:spcPts val="0"/>
                </a:spcBef>
                <a:buFontTx/>
                <a:buChar char="-"/>
              </a:pPr>
              <a:r>
                <a:rPr kumimoji="0" lang="fr-FR" sz="11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</a:t>
              </a:r>
              <a:r>
                <a:rPr lang="fr-FR" sz="14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Missions sociales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</a:pPr>
              <a:r>
                <a:rPr kumimoji="0" lang="fr-FR" sz="14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Actions et activités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</a:pPr>
              <a:r>
                <a:rPr lang="fr-FR" sz="14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Lien social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</a:pPr>
              <a:r>
                <a:rPr lang="fr-FR" sz="14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Lien avec les collectivités locales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</a:pPr>
              <a:r>
                <a:rPr kumimoji="0" lang="fr-FR" sz="14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Parcours du Cœur, prévention, dépistage,…</a:t>
              </a:r>
              <a:endParaRPr kumimoji="0" 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ＭＳ Ｐゴシック" pitchFamily="34" charset="-128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E354481-2D61-FA00-CEF4-CFC65CAD6CED}"/>
              </a:ext>
            </a:extLst>
          </p:cNvPr>
          <p:cNvGrpSpPr/>
          <p:nvPr/>
        </p:nvGrpSpPr>
        <p:grpSpPr>
          <a:xfrm>
            <a:off x="703658" y="1913907"/>
            <a:ext cx="6451956" cy="2831762"/>
            <a:chOff x="5677790" y="1316559"/>
            <a:chExt cx="6451956" cy="283176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E57A610-24F4-4B5D-9AAE-B48FE9E113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77790" y="1316559"/>
              <a:ext cx="2475609" cy="2317267"/>
            </a:xfrm>
            <a:prstGeom prst="ellipse">
              <a:avLst/>
            </a:prstGeom>
            <a:solidFill>
              <a:srgbClr val="9876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400" b="1" spc="-60" dirty="0">
                  <a:solidFill>
                    <a:schemeClr val="bg1"/>
                  </a:solidFill>
                </a:rPr>
                <a:t>27 Associations</a:t>
              </a:r>
              <a:br>
                <a:rPr lang="fr-FR" sz="2400" b="1" spc="-60" dirty="0">
                  <a:solidFill>
                    <a:schemeClr val="bg1"/>
                  </a:solidFill>
                </a:rPr>
              </a:br>
              <a:r>
                <a:rPr lang="fr-FR" sz="2400" b="1" spc="-60" dirty="0">
                  <a:solidFill>
                    <a:schemeClr val="bg1"/>
                  </a:solidFill>
                </a:rPr>
                <a:t>régionales</a:t>
              </a:r>
            </a:p>
          </p:txBody>
        </p:sp>
        <p:sp>
          <p:nvSpPr>
            <p:cNvPr id="28" name="Légende : flèche vers le bas 27">
              <a:extLst>
                <a:ext uri="{FF2B5EF4-FFF2-40B4-BE49-F238E27FC236}">
                  <a16:creationId xmlns:a16="http://schemas.microsoft.com/office/drawing/2014/main" id="{82300E51-86A0-C96F-ACDA-7767AFE23607}"/>
                </a:ext>
              </a:extLst>
            </p:cNvPr>
            <p:cNvSpPr/>
            <p:nvPr/>
          </p:nvSpPr>
          <p:spPr>
            <a:xfrm>
              <a:off x="7761381" y="1761142"/>
              <a:ext cx="4327040" cy="2387179"/>
            </a:xfrm>
            <a:prstGeom prst="downArrowCallout">
              <a:avLst/>
            </a:prstGeom>
            <a:solidFill>
              <a:srgbClr val="987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60E2F2-D08C-7148-C8D8-ED5E0E3A1371}"/>
                </a:ext>
              </a:extLst>
            </p:cNvPr>
            <p:cNvSpPr/>
            <p:nvPr/>
          </p:nvSpPr>
          <p:spPr bwMode="auto">
            <a:xfrm>
              <a:off x="7937156" y="2024885"/>
              <a:ext cx="4192590" cy="12484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fr-FR" sz="1400" b="1" i="1" baseline="0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- Coordination</a:t>
              </a:r>
              <a:r>
                <a:rPr lang="fr-FR" sz="14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comptable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fr-FR" sz="14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Mobilisation des équipes, animation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lang="fr-FR" sz="14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Responsabilités</a:t>
              </a:r>
            </a:p>
            <a:p>
              <a:pPr marL="179388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fr-FR" sz="14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Développement  et soutien des Clubs,…</a:t>
              </a:r>
              <a:endParaRPr kumimoji="0" 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ＭＳ Ｐゴシック" pitchFamily="34" charset="-128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B64E45C-87DD-9D36-33E1-CB4B91758583}"/>
              </a:ext>
            </a:extLst>
          </p:cNvPr>
          <p:cNvGrpSpPr/>
          <p:nvPr/>
        </p:nvGrpSpPr>
        <p:grpSpPr>
          <a:xfrm>
            <a:off x="4777160" y="109713"/>
            <a:ext cx="4977926" cy="2265333"/>
            <a:chOff x="4591958" y="116297"/>
            <a:chExt cx="4977926" cy="226533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7802A79-9E78-475C-822C-72FCB09F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10157" y="116297"/>
              <a:ext cx="1959727" cy="1959728"/>
            </a:xfrm>
            <a:prstGeom prst="ellipse">
              <a:avLst/>
            </a:prstGeom>
            <a:solidFill>
              <a:srgbClr val="DA443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600" b="1" spc="-60" dirty="0">
                  <a:solidFill>
                    <a:schemeClr val="bg1"/>
                  </a:solidFill>
                </a:rPr>
                <a:t>FFC</a:t>
              </a:r>
            </a:p>
          </p:txBody>
        </p:sp>
        <p:sp>
          <p:nvSpPr>
            <p:cNvPr id="35" name="Légende : flèche vers le bas 34">
              <a:extLst>
                <a:ext uri="{FF2B5EF4-FFF2-40B4-BE49-F238E27FC236}">
                  <a16:creationId xmlns:a16="http://schemas.microsoft.com/office/drawing/2014/main" id="{C23ECF67-B18E-C5E0-F7C4-217FC1B03E34}"/>
                </a:ext>
              </a:extLst>
            </p:cNvPr>
            <p:cNvSpPr/>
            <p:nvPr/>
          </p:nvSpPr>
          <p:spPr>
            <a:xfrm>
              <a:off x="4721385" y="459846"/>
              <a:ext cx="3132816" cy="1921784"/>
            </a:xfrm>
            <a:prstGeom prst="downArrowCallout">
              <a:avLst/>
            </a:prstGeom>
            <a:solidFill>
              <a:srgbClr val="DA4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37C5CB-AF93-3E40-919D-4C8FB1793CB3}"/>
                </a:ext>
              </a:extLst>
            </p:cNvPr>
            <p:cNvSpPr/>
            <p:nvPr/>
          </p:nvSpPr>
          <p:spPr bwMode="auto">
            <a:xfrm>
              <a:off x="4591958" y="615910"/>
              <a:ext cx="3240360" cy="879328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0975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fr-FR" sz="12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Vie administrative</a:t>
              </a:r>
              <a:r>
                <a:rPr kumimoji="0" lang="fr-FR" sz="12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et financière</a:t>
              </a:r>
            </a:p>
            <a:p>
              <a:pPr marL="180975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lang="fr-FR" sz="1200" b="1" i="1" baseline="0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Journées nationales</a:t>
              </a:r>
            </a:p>
            <a:p>
              <a:pPr marL="180975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fr-FR" sz="1200" b="1" i="1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ＭＳ Ｐゴシック" pitchFamily="34" charset="-128"/>
                </a:rPr>
                <a:t> Commissions, réunions nationales</a:t>
              </a:r>
            </a:p>
            <a:p>
              <a:pPr marL="180975" marR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lang="fr-FR" sz="1200" b="1" i="1" baseline="0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Support</a:t>
              </a:r>
              <a:r>
                <a:rPr lang="fr-FR" sz="1200" b="1" i="1" dirty="0">
                  <a:solidFill>
                    <a:schemeClr val="bg1"/>
                  </a:solidFill>
                  <a:latin typeface="Montserrat" panose="00000500000000000000" pitchFamily="2" charset="0"/>
                  <a:ea typeface="ＭＳ Ｐゴシック" pitchFamily="34" charset="-128"/>
                </a:rPr>
                <a:t> et soutien, campagnes nationales</a:t>
              </a:r>
            </a:p>
          </p:txBody>
        </p:sp>
      </p:grp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61B87E9-CDAF-6C1D-FF06-E73886B3C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9661" y="336737"/>
            <a:ext cx="7999316" cy="372308"/>
          </a:xfrm>
        </p:spPr>
        <p:txBody>
          <a:bodyPr/>
          <a:lstStyle/>
          <a:p>
            <a:r>
              <a:rPr lang="fr-FR" sz="16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Les AC et les Clubs </a:t>
            </a:r>
            <a:br>
              <a:rPr lang="fr-FR" sz="16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6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dans le dispositif FFC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83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27982C-47D9-4717-873E-102210A18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D7BA4A-61D9-4ED6-AD9F-4ADB83456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Des commissions de travail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F4591A-5B80-49EA-90F5-5F9FE530CD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En plus des instances, 5 commissions permanentes mènent des travaux au sein de la FFC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Commission AC-CCS-Patients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Commission Gestes qui sauvent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Commission Scientifique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Commission Cœur de femmes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Commission des Parcours du Cœur </a:t>
            </a:r>
          </a:p>
        </p:txBody>
      </p:sp>
    </p:spTree>
    <p:extLst>
      <p:ext uri="{BB962C8B-B14F-4D97-AF65-F5344CB8AC3E}">
        <p14:creationId xmlns:p14="http://schemas.microsoft.com/office/powerpoint/2010/main" val="295923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Associations régionales de Cardiologie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066177"/>
            <a:ext cx="10920395" cy="5140357"/>
          </a:xfrm>
        </p:spPr>
        <p:txBody>
          <a:bodyPr/>
          <a:lstStyle/>
          <a:p>
            <a:pPr lvl="1"/>
            <a:r>
              <a:rPr lang="fr-FR" dirty="0"/>
              <a:t>Sont des associations indépendantes avec pour missions principales :</a:t>
            </a:r>
          </a:p>
          <a:p>
            <a:pPr lvl="2"/>
            <a:r>
              <a:rPr lang="fr-FR" sz="2000" dirty="0"/>
              <a:t>d’informer et d’éduquer le public en vue de la prévention des maladies cardiovasculaires, </a:t>
            </a:r>
          </a:p>
          <a:p>
            <a:pPr lvl="2"/>
            <a:r>
              <a:rPr lang="fr-FR" sz="2000" dirty="0"/>
              <a:t>d’apporter une aide à la réadaptation et à la réinsertion des cardiaques dans la vie sociale </a:t>
            </a:r>
          </a:p>
          <a:p>
            <a:pPr lvl="2"/>
            <a:r>
              <a:rPr lang="fr-FR" sz="2000" dirty="0"/>
              <a:t>d’organiser des initiations aux gestes qui sauvent auprès du grand public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Sont composées de membres actifs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Comprennent généralement 4 membres clefs :</a:t>
            </a:r>
          </a:p>
          <a:p>
            <a:pPr lvl="2"/>
            <a:r>
              <a:rPr lang="fr-FR" sz="2000" dirty="0"/>
              <a:t>Président</a:t>
            </a:r>
          </a:p>
          <a:p>
            <a:pPr lvl="2"/>
            <a:r>
              <a:rPr lang="fr-FR" sz="2000" dirty="0"/>
              <a:t>Trésorier</a:t>
            </a:r>
          </a:p>
          <a:p>
            <a:pPr lvl="2"/>
            <a:r>
              <a:rPr lang="fr-FR" sz="2000" dirty="0"/>
              <a:t>Délégué régional</a:t>
            </a:r>
          </a:p>
          <a:p>
            <a:pPr lvl="2"/>
            <a:r>
              <a:rPr lang="fr-FR" sz="2000" dirty="0"/>
              <a:t>Correspondant financier / Coordonnateur régional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821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030" y="355449"/>
            <a:ext cx="619156" cy="475304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29756"/>
            <a:ext cx="7999316" cy="372308"/>
          </a:xfrm>
        </p:spPr>
        <p:txBody>
          <a:bodyPr/>
          <a:lstStyle/>
          <a:p>
            <a:r>
              <a:rPr lang="fr-FR" dirty="0"/>
              <a:t>L’organigramme de la l’ACLR</a:t>
            </a:r>
          </a:p>
          <a:p>
            <a:endParaRPr lang="fr-FR" dirty="0"/>
          </a:p>
        </p:txBody>
      </p:sp>
      <p:sp>
        <p:nvSpPr>
          <p:cNvPr id="2" name="Organigramme : Procédé 1">
            <a:extLst>
              <a:ext uri="{FF2B5EF4-FFF2-40B4-BE49-F238E27FC236}">
                <a16:creationId xmlns:a16="http://schemas.microsoft.com/office/drawing/2014/main" id="{53CE4D90-79D5-9668-C255-F88720E67685}"/>
              </a:ext>
            </a:extLst>
          </p:cNvPr>
          <p:cNvSpPr/>
          <p:nvPr/>
        </p:nvSpPr>
        <p:spPr>
          <a:xfrm>
            <a:off x="6529557" y="342923"/>
            <a:ext cx="3063830" cy="1309194"/>
          </a:xfrm>
          <a:prstGeom prst="flowChartProcess">
            <a:avLst/>
          </a:prstGeom>
          <a:solidFill>
            <a:srgbClr val="DA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Président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Pr. Patrick MESSNER-PELLENC</a:t>
            </a:r>
          </a:p>
        </p:txBody>
      </p:sp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D9E4AAA6-2C54-6ECE-4B52-5AA29623D12D}"/>
              </a:ext>
            </a:extLst>
          </p:cNvPr>
          <p:cNvSpPr/>
          <p:nvPr/>
        </p:nvSpPr>
        <p:spPr>
          <a:xfrm>
            <a:off x="462030" y="4926401"/>
            <a:ext cx="2655517" cy="751561"/>
          </a:xfrm>
          <a:prstGeom prst="flowChartProcess">
            <a:avLst/>
          </a:prstGeom>
          <a:solidFill>
            <a:srgbClr val="E98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Trésorier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Michel GIL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2D360105-EDF5-7B99-3971-70FB77CE9A66}"/>
              </a:ext>
            </a:extLst>
          </p:cNvPr>
          <p:cNvSpPr/>
          <p:nvPr/>
        </p:nvSpPr>
        <p:spPr>
          <a:xfrm>
            <a:off x="3281599" y="4926402"/>
            <a:ext cx="2655517" cy="751561"/>
          </a:xfrm>
          <a:prstGeom prst="flowChartProcess">
            <a:avLst/>
          </a:prstGeom>
          <a:solidFill>
            <a:srgbClr val="E98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Déléguée régionale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Vanina FAURE-BRAC</a:t>
            </a:r>
          </a:p>
        </p:txBody>
      </p:sp>
      <p:sp>
        <p:nvSpPr>
          <p:cNvPr id="7" name="Organigramme : Procédé 6">
            <a:extLst>
              <a:ext uri="{FF2B5EF4-FFF2-40B4-BE49-F238E27FC236}">
                <a16:creationId xmlns:a16="http://schemas.microsoft.com/office/drawing/2014/main" id="{D8851632-2C7D-3778-F398-2474BA942C61}"/>
              </a:ext>
            </a:extLst>
          </p:cNvPr>
          <p:cNvSpPr/>
          <p:nvPr/>
        </p:nvSpPr>
        <p:spPr>
          <a:xfrm>
            <a:off x="6101168" y="4932665"/>
            <a:ext cx="2773679" cy="751561"/>
          </a:xfrm>
          <a:prstGeom prst="flowChartProcess">
            <a:avLst/>
          </a:prstGeom>
          <a:solidFill>
            <a:srgbClr val="E98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Délégué régional adjoint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Paul MICHEL</a:t>
            </a:r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BE172136-66E1-53AD-6A51-DD26D53BBBA2}"/>
              </a:ext>
            </a:extLst>
          </p:cNvPr>
          <p:cNvSpPr/>
          <p:nvPr/>
        </p:nvSpPr>
        <p:spPr>
          <a:xfrm>
            <a:off x="493949" y="1722688"/>
            <a:ext cx="2897766" cy="75156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Chargée Formation GQS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Nathalie SUSSEL</a:t>
            </a: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B2BED87D-824C-D77A-04E7-4942953DFB94}"/>
              </a:ext>
            </a:extLst>
          </p:cNvPr>
          <p:cNvSpPr/>
          <p:nvPr/>
        </p:nvSpPr>
        <p:spPr>
          <a:xfrm>
            <a:off x="9116491" y="4907882"/>
            <a:ext cx="2655517" cy="1411265"/>
          </a:xfrm>
          <a:prstGeom prst="flowChartProcess">
            <a:avLst/>
          </a:prstGeom>
          <a:solidFill>
            <a:srgbClr val="E98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Secrétaires adjoints</a:t>
            </a:r>
          </a:p>
          <a:p>
            <a:pPr algn="ctr"/>
            <a:r>
              <a:rPr lang="fr-FR" sz="1800" b="0" dirty="0">
                <a:solidFill>
                  <a:schemeClr val="bg1"/>
                </a:solidFill>
              </a:rPr>
              <a:t>Sophia CONDE</a:t>
            </a:r>
            <a:br>
              <a:rPr lang="fr-FR" sz="1800" b="0" dirty="0">
                <a:solidFill>
                  <a:schemeClr val="bg1"/>
                </a:solidFill>
              </a:rPr>
            </a:br>
            <a:r>
              <a:rPr lang="fr-FR" sz="1800" b="0" dirty="0">
                <a:solidFill>
                  <a:schemeClr val="bg1"/>
                </a:solidFill>
              </a:rPr>
              <a:t>François LE PROVOST</a:t>
            </a:r>
            <a:br>
              <a:rPr lang="fr-FR" sz="1800" b="0" dirty="0">
                <a:solidFill>
                  <a:schemeClr val="bg1"/>
                </a:solidFill>
              </a:rPr>
            </a:br>
            <a:r>
              <a:rPr lang="fr-FR" sz="1800" b="0" dirty="0">
                <a:solidFill>
                  <a:schemeClr val="bg1"/>
                </a:solidFill>
              </a:rPr>
              <a:t> Dominique PIERRE</a:t>
            </a:r>
            <a:br>
              <a:rPr lang="fr-FR" sz="1800" b="0" dirty="0">
                <a:solidFill>
                  <a:schemeClr val="bg1"/>
                </a:solidFill>
              </a:rPr>
            </a:br>
            <a:r>
              <a:rPr lang="fr-FR" sz="1800" b="0" dirty="0">
                <a:solidFill>
                  <a:schemeClr val="bg1"/>
                </a:solidFill>
              </a:rPr>
              <a:t> Bernard VILLARET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53D0C7F3-976F-5D2A-8AAF-D636921A4BD8}"/>
              </a:ext>
            </a:extLst>
          </p:cNvPr>
          <p:cNvSpPr/>
          <p:nvPr/>
        </p:nvSpPr>
        <p:spPr>
          <a:xfrm>
            <a:off x="9268863" y="1753597"/>
            <a:ext cx="2655517" cy="751561"/>
          </a:xfrm>
          <a:prstGeom prst="flowChartProcess">
            <a:avLst/>
          </a:prstGeom>
          <a:solidFill>
            <a:srgbClr val="8E9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Assistante administrative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Véronique SASSATELLI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0BE3C274-38BD-B650-F027-6CFA0486E50A}"/>
              </a:ext>
            </a:extLst>
          </p:cNvPr>
          <p:cNvSpPr/>
          <p:nvPr/>
        </p:nvSpPr>
        <p:spPr>
          <a:xfrm>
            <a:off x="9268863" y="2888544"/>
            <a:ext cx="2655517" cy="1171360"/>
          </a:xfrm>
          <a:prstGeom prst="flowChartProcess">
            <a:avLst/>
          </a:prstGeom>
          <a:solidFill>
            <a:srgbClr val="999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Coordinatrice régionale</a:t>
            </a:r>
            <a:br>
              <a:rPr lang="fr-FR" b="1" dirty="0"/>
            </a:br>
            <a:r>
              <a:rPr lang="fr-FR" b="1" dirty="0"/>
              <a:t>Correspondante financière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Kim ZEHNER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B12DBE-BEB6-3B6C-035E-2B9B443217BB}"/>
              </a:ext>
            </a:extLst>
          </p:cNvPr>
          <p:cNvSpPr txBox="1"/>
          <p:nvPr/>
        </p:nvSpPr>
        <p:spPr>
          <a:xfrm>
            <a:off x="7816662" y="1891098"/>
            <a:ext cx="553998" cy="1236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Salariées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97EC8B9-9811-4CED-FA61-9B261727EE92}"/>
              </a:ext>
            </a:extLst>
          </p:cNvPr>
          <p:cNvCxnSpPr>
            <a:cxnSpLocks/>
          </p:cNvCxnSpPr>
          <p:nvPr/>
        </p:nvCxnSpPr>
        <p:spPr>
          <a:xfrm>
            <a:off x="5929552" y="1136087"/>
            <a:ext cx="7564" cy="313571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B4711DF-60D6-E209-8AEA-7F0FC48A6760}"/>
              </a:ext>
            </a:extLst>
          </p:cNvPr>
          <p:cNvCxnSpPr>
            <a:cxnSpLocks/>
          </p:cNvCxnSpPr>
          <p:nvPr/>
        </p:nvCxnSpPr>
        <p:spPr>
          <a:xfrm flipH="1" flipV="1">
            <a:off x="1553006" y="4231342"/>
            <a:ext cx="9256196" cy="40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9F49BD3-E027-4C1B-B18E-A9E32FA480A0}"/>
              </a:ext>
            </a:extLst>
          </p:cNvPr>
          <p:cNvCxnSpPr>
            <a:cxnSpLocks/>
          </p:cNvCxnSpPr>
          <p:nvPr/>
        </p:nvCxnSpPr>
        <p:spPr>
          <a:xfrm>
            <a:off x="1553006" y="4231342"/>
            <a:ext cx="0" cy="69505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B4DDABF-14AD-FC64-AE21-E7B9518771F3}"/>
              </a:ext>
            </a:extLst>
          </p:cNvPr>
          <p:cNvCxnSpPr>
            <a:cxnSpLocks/>
          </p:cNvCxnSpPr>
          <p:nvPr/>
        </p:nvCxnSpPr>
        <p:spPr>
          <a:xfrm>
            <a:off x="4273241" y="4231342"/>
            <a:ext cx="0" cy="7013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25AE6E5-BC57-0BFA-168F-0B402EB4221D}"/>
              </a:ext>
            </a:extLst>
          </p:cNvPr>
          <p:cNvCxnSpPr/>
          <p:nvPr/>
        </p:nvCxnSpPr>
        <p:spPr>
          <a:xfrm>
            <a:off x="7119852" y="4271805"/>
            <a:ext cx="0" cy="6545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EF558A0-3441-8A1B-0740-FD44D5BD41FB}"/>
              </a:ext>
            </a:extLst>
          </p:cNvPr>
          <p:cNvCxnSpPr/>
          <p:nvPr/>
        </p:nvCxnSpPr>
        <p:spPr>
          <a:xfrm>
            <a:off x="10809202" y="4278069"/>
            <a:ext cx="0" cy="6545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B4C5B31-13D4-0C5C-7E8E-E3C7339BB2F8}"/>
              </a:ext>
            </a:extLst>
          </p:cNvPr>
          <p:cNvCxnSpPr>
            <a:cxnSpLocks/>
          </p:cNvCxnSpPr>
          <p:nvPr/>
        </p:nvCxnSpPr>
        <p:spPr>
          <a:xfrm>
            <a:off x="8350356" y="1648369"/>
            <a:ext cx="0" cy="1825855"/>
          </a:xfrm>
          <a:prstGeom prst="line">
            <a:avLst/>
          </a:prstGeom>
          <a:ln w="571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F88990B-1D59-1A42-6A5B-5F5FF2DD45C2}"/>
              </a:ext>
            </a:extLst>
          </p:cNvPr>
          <p:cNvCxnSpPr>
            <a:cxnSpLocks/>
          </p:cNvCxnSpPr>
          <p:nvPr/>
        </p:nvCxnSpPr>
        <p:spPr>
          <a:xfrm>
            <a:off x="2088312" y="1101357"/>
            <a:ext cx="0" cy="6563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Procédé 50">
            <a:extLst>
              <a:ext uri="{FF2B5EF4-FFF2-40B4-BE49-F238E27FC236}">
                <a16:creationId xmlns:a16="http://schemas.microsoft.com/office/drawing/2014/main" id="{9DA57708-68A9-3D9E-95E0-29DC020EE029}"/>
              </a:ext>
            </a:extLst>
          </p:cNvPr>
          <p:cNvSpPr/>
          <p:nvPr/>
        </p:nvSpPr>
        <p:spPr>
          <a:xfrm>
            <a:off x="4519638" y="1757728"/>
            <a:ext cx="2655517" cy="751561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Conseil d’Administration</a:t>
            </a:r>
            <a:endParaRPr lang="fr-FR" sz="2000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46A1417-2037-C5BA-B595-47264D505723}"/>
              </a:ext>
            </a:extLst>
          </p:cNvPr>
          <p:cNvCxnSpPr>
            <a:cxnSpLocks/>
          </p:cNvCxnSpPr>
          <p:nvPr/>
        </p:nvCxnSpPr>
        <p:spPr>
          <a:xfrm flipH="1">
            <a:off x="2020773" y="1113377"/>
            <a:ext cx="4508784" cy="227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rganigramme : Procédé 54">
            <a:extLst>
              <a:ext uri="{FF2B5EF4-FFF2-40B4-BE49-F238E27FC236}">
                <a16:creationId xmlns:a16="http://schemas.microsoft.com/office/drawing/2014/main" id="{A5FCF316-A032-730C-7F36-4EEA8B67531B}"/>
              </a:ext>
            </a:extLst>
          </p:cNvPr>
          <p:cNvSpPr/>
          <p:nvPr/>
        </p:nvSpPr>
        <p:spPr>
          <a:xfrm>
            <a:off x="4519639" y="2950751"/>
            <a:ext cx="2655517" cy="751561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Bureau</a:t>
            </a:r>
            <a:endParaRPr lang="fr-FR" dirty="0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65AC109-D2D6-F367-3D2E-D58015848286}"/>
              </a:ext>
            </a:extLst>
          </p:cNvPr>
          <p:cNvCxnSpPr>
            <a:cxnSpLocks/>
          </p:cNvCxnSpPr>
          <p:nvPr/>
        </p:nvCxnSpPr>
        <p:spPr>
          <a:xfrm>
            <a:off x="8350356" y="2116586"/>
            <a:ext cx="918507" cy="0"/>
          </a:xfrm>
          <a:prstGeom prst="line">
            <a:avLst/>
          </a:prstGeom>
          <a:ln w="571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6785D9F6-B5E6-3B7D-48CA-8316C695082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318750" y="3473728"/>
            <a:ext cx="950113" cy="496"/>
          </a:xfrm>
          <a:prstGeom prst="line">
            <a:avLst/>
          </a:prstGeom>
          <a:ln w="571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62030" y="1413164"/>
            <a:ext cx="10920395" cy="4210830"/>
          </a:xfrm>
        </p:spPr>
        <p:txBody>
          <a:bodyPr/>
          <a:lstStyle/>
          <a:p>
            <a:r>
              <a:rPr lang="fr-FR" dirty="0">
                <a:latin typeface="Montserrat" panose="00000500000000000000" pitchFamily="2" charset="0"/>
              </a:rPr>
              <a:t>Acteurs « institutionnels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Président</a:t>
            </a:r>
            <a:r>
              <a:rPr lang="fr-FR" sz="2400" b="0" dirty="0">
                <a:solidFill>
                  <a:schemeClr val="tx1"/>
                </a:solidFill>
              </a:rPr>
              <a:t> : </a:t>
            </a:r>
            <a:r>
              <a:rPr lang="fr-FR" sz="2400" b="0" i="1" dirty="0">
                <a:solidFill>
                  <a:schemeClr val="tx1"/>
                </a:solidFill>
              </a:rPr>
              <a:t>Pr. Patrick Messner-Pellenc</a:t>
            </a:r>
          </a:p>
          <a:p>
            <a:pPr>
              <a:tabLst>
                <a:tab pos="3857625" algn="l"/>
              </a:tabLst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 représente l’AC dans les instances nationales</a:t>
            </a:r>
            <a:b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 est responsable juridiquement de l’activité associative et des ressources humaines</a:t>
            </a:r>
            <a:b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Rôle institutionnel et leader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Vice-présidente</a:t>
            </a:r>
            <a:r>
              <a:rPr lang="fr-FR" sz="2000" b="0" dirty="0">
                <a:solidFill>
                  <a:schemeClr val="tx1"/>
                </a:solidFill>
              </a:rPr>
              <a:t> : </a:t>
            </a:r>
            <a:r>
              <a:rPr lang="fr-FR" sz="2000" b="0" i="1" dirty="0">
                <a:solidFill>
                  <a:schemeClr val="tx1"/>
                </a:solidFill>
              </a:rPr>
              <a:t>Pr. Florence Leclercq</a:t>
            </a:r>
          </a:p>
          <a:p>
            <a:endParaRPr lang="fr-FR" sz="2000" b="0" i="1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Trésorier</a:t>
            </a:r>
            <a:r>
              <a:rPr lang="fr-FR" sz="2400" b="0" dirty="0">
                <a:solidFill>
                  <a:schemeClr val="tx1"/>
                </a:solidFill>
              </a:rPr>
              <a:t> : </a:t>
            </a:r>
            <a:r>
              <a:rPr lang="fr-FR" sz="2400" b="0" i="1" dirty="0">
                <a:solidFill>
                  <a:schemeClr val="tx1"/>
                </a:solidFill>
              </a:rPr>
              <a:t>Michel Gil</a:t>
            </a:r>
          </a:p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 contrôle l’activité financière de l’Association et</a:t>
            </a:r>
            <a:b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présente les comptes le jour de l’AG</a:t>
            </a:r>
            <a:endParaRPr lang="fr-FR" sz="2000" b="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030" y="355449"/>
            <a:ext cx="619156" cy="475304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29756"/>
            <a:ext cx="7999316" cy="372308"/>
          </a:xfrm>
        </p:spPr>
        <p:txBody>
          <a:bodyPr/>
          <a:lstStyle/>
          <a:p>
            <a:r>
              <a:rPr lang="fr-FR" dirty="0"/>
              <a:t>En région : L’Association de Cardiologie Languedoc Roussillon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623887" y="1030778"/>
            <a:ext cx="10920395" cy="5215910"/>
          </a:xfrm>
        </p:spPr>
        <p:txBody>
          <a:bodyPr/>
          <a:lstStyle/>
          <a:p>
            <a:r>
              <a:rPr lang="fr-FR" dirty="0">
                <a:latin typeface="Montserrat" panose="00000500000000000000" pitchFamily="2" charset="0"/>
              </a:rPr>
              <a:t>Acteurs « opérationnels »</a:t>
            </a:r>
          </a:p>
          <a:p>
            <a:r>
              <a:rPr lang="fr-FR" sz="2000" dirty="0">
                <a:solidFill>
                  <a:schemeClr val="tx1"/>
                </a:solidFill>
              </a:rPr>
              <a:t>Déléguée régionale</a:t>
            </a:r>
            <a:r>
              <a:rPr lang="fr-FR" sz="2000" b="0" dirty="0">
                <a:solidFill>
                  <a:schemeClr val="tx1"/>
                </a:solidFill>
              </a:rPr>
              <a:t> : </a:t>
            </a:r>
            <a:r>
              <a:rPr lang="fr-FR" sz="2000" b="0" i="1" dirty="0">
                <a:solidFill>
                  <a:schemeClr val="tx1"/>
                </a:solidFill>
              </a:rPr>
              <a:t>Vanina Faure-Brac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Délégué régional adjoint</a:t>
            </a:r>
            <a:r>
              <a:rPr lang="fr-FR" sz="2000" b="0" dirty="0">
                <a:solidFill>
                  <a:schemeClr val="tx1"/>
                </a:solidFill>
              </a:rPr>
              <a:t> : </a:t>
            </a:r>
            <a:r>
              <a:rPr lang="fr-FR" sz="2000" b="0" i="1" dirty="0">
                <a:solidFill>
                  <a:schemeClr val="tx1"/>
                </a:solidFill>
              </a:rPr>
              <a:t>Paul Michel</a:t>
            </a:r>
          </a:p>
          <a:p>
            <a:pPr lvl="0">
              <a:spcBef>
                <a:spcPts val="1200"/>
              </a:spcBef>
            </a:pPr>
            <a:r>
              <a:rPr lang="fr-FR" sz="2000" dirty="0">
                <a:solidFill>
                  <a:schemeClr val="tx1"/>
                </a:solidFill>
              </a:rPr>
              <a:t>Gestes Qui Sauvent</a:t>
            </a:r>
            <a:r>
              <a:rPr lang="fr-FR" sz="2000" b="0" dirty="0">
                <a:solidFill>
                  <a:schemeClr val="tx1"/>
                </a:solidFill>
              </a:rPr>
              <a:t> : </a:t>
            </a:r>
            <a:r>
              <a:rPr lang="fr-FR" sz="2000" b="0" i="1" dirty="0">
                <a:solidFill>
                  <a:schemeClr val="tx1"/>
                </a:solidFill>
              </a:rPr>
              <a:t>Nathalie Sussel</a:t>
            </a:r>
          </a:p>
          <a:p>
            <a:pPr lvl="0">
              <a:spcBef>
                <a:spcPts val="1200"/>
              </a:spcBef>
            </a:pPr>
            <a:r>
              <a:rPr lang="fr-FR" sz="2000" dirty="0">
                <a:solidFill>
                  <a:schemeClr val="tx1"/>
                </a:solidFill>
              </a:rPr>
              <a:t>Secrétaires adjoints</a:t>
            </a:r>
            <a:r>
              <a:rPr lang="fr-FR" sz="2000" b="0" dirty="0">
                <a:solidFill>
                  <a:schemeClr val="tx1"/>
                </a:solidFill>
              </a:rPr>
              <a:t> :</a:t>
            </a:r>
            <a:r>
              <a:rPr lang="fr-FR" sz="2000" b="0" i="1" dirty="0">
                <a:solidFill>
                  <a:schemeClr val="tx1"/>
                </a:solidFill>
              </a:rPr>
              <a:t> Sophia Conde, François Le Provost, Dominique Pierre, Bernard Villaret (Daniel Peix et Claude </a:t>
            </a:r>
            <a:r>
              <a:rPr lang="fr-FR" sz="2000" b="0" i="1" dirty="0" err="1">
                <a:solidFill>
                  <a:schemeClr val="tx1"/>
                </a:solidFill>
              </a:rPr>
              <a:t>Aguilar</a:t>
            </a:r>
            <a:r>
              <a:rPr lang="fr-FR" sz="2000" b="0" i="1" dirty="0">
                <a:solidFill>
                  <a:schemeClr val="tx1"/>
                </a:solidFill>
              </a:rPr>
              <a:t> ne se sont pas représentés )</a:t>
            </a:r>
            <a:br>
              <a:rPr lang="fr-FR" sz="2000" b="0" i="1" dirty="0">
                <a:solidFill>
                  <a:schemeClr val="tx1"/>
                </a:solidFill>
              </a:rPr>
            </a:br>
            <a:r>
              <a:rPr lang="fr-FR" sz="2000" b="0" i="1" dirty="0">
                <a:solidFill>
                  <a:schemeClr val="tx1"/>
                </a:solidFill>
              </a:rPr>
              <a:t/>
            </a:r>
            <a:br>
              <a:rPr lang="fr-FR" sz="2000" b="0" i="1" dirty="0">
                <a:solidFill>
                  <a:schemeClr val="tx1"/>
                </a:solidFill>
              </a:rPr>
            </a:br>
            <a:r>
              <a:rPr lang="fr-FR" dirty="0">
                <a:latin typeface="Montserrat" panose="00000500000000000000" pitchFamily="2" charset="0"/>
              </a:rPr>
              <a:t>Acteurs salariés</a:t>
            </a:r>
          </a:p>
          <a:p>
            <a:pPr marL="0" lvl="1" indent="0">
              <a:spcBef>
                <a:spcPts val="1000"/>
              </a:spcBef>
              <a:buNone/>
              <a:tabLst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Coordinatrice régionale  )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/>
            </a:r>
            <a:b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Correspondante financière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)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Kim Zehner (CDD)</a:t>
            </a:r>
            <a:b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Depuis le 1</a:t>
            </a:r>
            <a:r>
              <a:rPr lang="fr-FR" sz="20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</a:t>
            </a: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octobre 2022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  <a:tabLst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/>
            </a:r>
            <a:b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Assistante administrative &amp; comptabilité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: 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Véronique Sassatelli (CDD)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/>
            </a:r>
            <a:b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</a:br>
            <a:r>
              <a:rPr lang="fr-F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Depuis mai 2022</a:t>
            </a:r>
            <a:endParaRPr lang="fr-FR" sz="2000" b="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030" y="355449"/>
            <a:ext cx="619156" cy="475304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9EAD3610-80B6-E4C6-70F8-0FE3026F1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29756"/>
            <a:ext cx="7999316" cy="372308"/>
          </a:xfrm>
        </p:spPr>
        <p:txBody>
          <a:bodyPr/>
          <a:lstStyle/>
          <a:p>
            <a:r>
              <a:rPr lang="fr-FR" dirty="0"/>
              <a:t>En région : L’Association de Cardiologie Languedoc Roussillon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Clubs Cœur et Santé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209055"/>
            <a:ext cx="10920395" cy="5140357"/>
          </a:xfrm>
        </p:spPr>
        <p:txBody>
          <a:bodyPr/>
          <a:lstStyle/>
          <a:p>
            <a:pPr lvl="1"/>
            <a:r>
              <a:rPr lang="fr-FR" dirty="0"/>
              <a:t>Sont des structures locales dépendant des AC, leurs principaux objectifs :</a:t>
            </a:r>
          </a:p>
          <a:p>
            <a:pPr lvl="2"/>
            <a:r>
              <a:rPr lang="fr-FR" sz="2000" dirty="0"/>
              <a:t>Réinsérer physiquement et socialement les personnes souffrant d’une maladie cardiovasculaire </a:t>
            </a:r>
          </a:p>
          <a:p>
            <a:pPr lvl="2"/>
            <a:r>
              <a:rPr lang="fr-FR" sz="2000" dirty="0"/>
              <a:t>Prévenir la bonne santé des personnes à risque avec notamment des activités de réentraînement à l’effort </a:t>
            </a:r>
          </a:p>
          <a:p>
            <a:pPr lvl="2"/>
            <a:r>
              <a:rPr lang="fr-FR" sz="2000" dirty="0"/>
              <a:t>Sensibiliser celles et ceux qui sont ou non patients, en organisant des actions de prévention tout public et tout au long de l’année </a:t>
            </a:r>
          </a:p>
          <a:p>
            <a:pPr lvl="2"/>
            <a:r>
              <a:rPr lang="fr-FR" sz="2000" dirty="0"/>
              <a:t>Initier aux gestes qui sauvent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Les Clubs n’étant pas juridiquement autonomes, pas de personnalité morale (sections de l’AC) :</a:t>
            </a:r>
          </a:p>
          <a:p>
            <a:pPr lvl="2"/>
            <a:r>
              <a:rPr lang="fr-FR" dirty="0"/>
              <a:t>Fonctionnement avec des sous-comptes bancaires</a:t>
            </a:r>
          </a:p>
          <a:p>
            <a:pPr lvl="2"/>
            <a:r>
              <a:rPr lang="fr-FR" dirty="0"/>
              <a:t>Employeur (et plus largement signataire des conventions) est l’AC</a:t>
            </a:r>
          </a:p>
          <a:p>
            <a:pPr lvl="2"/>
            <a:r>
              <a:rPr lang="fr-FR" dirty="0"/>
              <a:t>Des délégations de pouvoir possibles</a:t>
            </a:r>
          </a:p>
          <a:p>
            <a:pPr lvl="2"/>
            <a:r>
              <a:rPr lang="fr-FR" sz="2000" dirty="0"/>
              <a:t>P</a:t>
            </a:r>
            <a:r>
              <a:rPr lang="fr-FR" dirty="0"/>
              <a:t>as de tenue d’Assemblée Générale annuelle</a:t>
            </a:r>
          </a:p>
          <a:p>
            <a:pPr marL="1031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22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Clubs Cœur et Santé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237628"/>
            <a:ext cx="10920395" cy="5140357"/>
          </a:xfrm>
        </p:spPr>
        <p:txBody>
          <a:bodyPr/>
          <a:lstStyle/>
          <a:p>
            <a:pPr lvl="1"/>
            <a:r>
              <a:rPr lang="fr-FR" dirty="0"/>
              <a:t>Pour ouvrir un Club Coeur et Santé, il faut au moins un / une : </a:t>
            </a:r>
          </a:p>
          <a:p>
            <a:pPr lvl="2"/>
            <a:r>
              <a:rPr lang="fr-FR" sz="2000" dirty="0"/>
              <a:t>Cardiologue-référent </a:t>
            </a:r>
          </a:p>
          <a:p>
            <a:pPr lvl="2"/>
            <a:r>
              <a:rPr lang="fr-FR" sz="2000" dirty="0"/>
              <a:t>Responsable du Club </a:t>
            </a:r>
          </a:p>
          <a:p>
            <a:pPr lvl="2"/>
            <a:r>
              <a:rPr lang="fr-FR" sz="2000" dirty="0"/>
              <a:t>Chargé de comptabilité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Chaque Club est piloté par un comité de gestion et comprend des bénévoles et des adhérents</a:t>
            </a:r>
          </a:p>
          <a:p>
            <a:pPr lvl="1"/>
            <a:endParaRPr lang="fr-FR" dirty="0"/>
          </a:p>
          <a:p>
            <a:pPr marL="1031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6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686CC36-3EA9-4109-BD67-64F6855E4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4512" y="2120841"/>
            <a:ext cx="3805909" cy="705515"/>
          </a:xfrm>
        </p:spPr>
        <p:txBody>
          <a:bodyPr/>
          <a:lstStyle/>
          <a:p>
            <a:r>
              <a:rPr lang="fr-FR" sz="2400" dirty="0"/>
              <a:t>Présentation de </a:t>
            </a:r>
            <a:r>
              <a:rPr lang="fr-FR" sz="2400"/>
              <a:t>notre invité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13367-5FBB-4D16-85B5-3EA9E9AD0B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4511" y="3986822"/>
            <a:ext cx="3805909" cy="705515"/>
          </a:xfrm>
        </p:spPr>
        <p:txBody>
          <a:bodyPr/>
          <a:lstStyle/>
          <a:p>
            <a:r>
              <a:rPr lang="fr-FR" sz="2400" dirty="0"/>
              <a:t>Règlement Intérieur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B9217-3FFE-4905-B0F7-27FB1C287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1791" y="1952078"/>
            <a:ext cx="1157658" cy="114789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E1D113-FB2F-4CA6-A3CA-A3EB165A83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9812" y="2129120"/>
            <a:ext cx="3805909" cy="705515"/>
          </a:xfrm>
        </p:spPr>
        <p:txBody>
          <a:bodyPr/>
          <a:lstStyle/>
          <a:p>
            <a:r>
              <a:rPr lang="fr-FR" sz="2400" dirty="0"/>
              <a:t>Présentation de l’organisation nationale et régionale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00BAB1-4797-45B0-BDDA-0C8CFA1153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091" y="1952078"/>
            <a:ext cx="1157658" cy="114789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C439EAA-8DD7-4431-B984-4C3F5D27E3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41791" y="3609922"/>
            <a:ext cx="1157658" cy="114789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959B095-F393-BC1A-ED34-6F8CCC6F1852}"/>
              </a:ext>
            </a:extLst>
          </p:cNvPr>
          <p:cNvSpPr txBox="1">
            <a:spLocks/>
          </p:cNvSpPr>
          <p:nvPr/>
        </p:nvSpPr>
        <p:spPr>
          <a:xfrm>
            <a:off x="7749811" y="3986821"/>
            <a:ext cx="3805909" cy="7055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Organisation Projet GQS :</a:t>
            </a:r>
          </a:p>
          <a:p>
            <a:pPr marL="285750" indent="-285750">
              <a:buFontTx/>
              <a:buChar char="-"/>
            </a:pPr>
            <a:r>
              <a:rPr lang="fr-FR" sz="2400" i="1" dirty="0"/>
              <a:t>National</a:t>
            </a:r>
          </a:p>
          <a:p>
            <a:pPr marL="285750" indent="-285750">
              <a:buFontTx/>
              <a:buChar char="-"/>
            </a:pPr>
            <a:r>
              <a:rPr lang="fr-FR" sz="2400" i="1" dirty="0"/>
              <a:t>Régional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B145E36-A953-CCF3-1107-0E85E334F4C9}"/>
              </a:ext>
            </a:extLst>
          </p:cNvPr>
          <p:cNvSpPr txBox="1">
            <a:spLocks/>
          </p:cNvSpPr>
          <p:nvPr/>
        </p:nvSpPr>
        <p:spPr>
          <a:xfrm>
            <a:off x="6717091" y="3609921"/>
            <a:ext cx="1157658" cy="114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0" i="0" kern="1200">
                <a:solidFill>
                  <a:srgbClr val="DA323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543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57" y="355449"/>
            <a:ext cx="633797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clubs Cœur et Santé en Languedoc Roussillon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EF7C04D-0AEC-4B52-A67C-AE58ACA75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1265" y="1363287"/>
            <a:ext cx="5976418" cy="353029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fr-FR" altLang="fr-FR" u="sng" dirty="0">
                <a:latin typeface="Montserrat" panose="00000500000000000000" pitchFamily="2" charset="0"/>
                <a:cs typeface="Calibri" pitchFamily="34" charset="0"/>
              </a:rPr>
              <a:t>Les Clubs Cœur et Santé</a:t>
            </a:r>
            <a:br>
              <a:rPr lang="fr-FR" altLang="fr-FR" u="sng" dirty="0">
                <a:latin typeface="Montserrat" panose="00000500000000000000" pitchFamily="2" charset="0"/>
                <a:cs typeface="Calibri" pitchFamily="34" charset="0"/>
              </a:rPr>
            </a:br>
            <a:endParaRPr lang="fr-FR" altLang="fr-FR" u="sng" dirty="0">
              <a:latin typeface="Montserrat" panose="00000500000000000000" pitchFamily="2" charset="0"/>
              <a:cs typeface="Calibri" pitchFamily="34" charset="0"/>
            </a:endParaRPr>
          </a:p>
          <a:p>
            <a:pPr marL="182563"/>
            <a:r>
              <a:rPr lang="fr-FR" altLang="fr-FR" sz="2600" dirty="0">
                <a:solidFill>
                  <a:srgbClr val="662885"/>
                </a:solidFill>
                <a:latin typeface="Montserrat" pitchFamily="2" charset="0"/>
                <a:cs typeface="Calibri" pitchFamily="34" charset="0"/>
              </a:rPr>
              <a:t>Nombre de Clubs : 16</a:t>
            </a:r>
          </a:p>
          <a:p>
            <a:pPr marL="182563"/>
            <a:r>
              <a:rPr lang="fr-FR" altLang="fr-FR" sz="2600" dirty="0">
                <a:solidFill>
                  <a:srgbClr val="662885"/>
                </a:solidFill>
                <a:latin typeface="Montserrat" pitchFamily="2" charset="0"/>
                <a:cs typeface="Calibri" pitchFamily="34" charset="0"/>
              </a:rPr>
              <a:t>Nombre d’adhérents : </a:t>
            </a:r>
            <a:br>
              <a:rPr lang="fr-FR" altLang="fr-FR" sz="2600" dirty="0">
                <a:solidFill>
                  <a:srgbClr val="662885"/>
                </a:solidFill>
                <a:latin typeface="Montserrat" pitchFamily="2" charset="0"/>
                <a:cs typeface="Calibri" pitchFamily="34" charset="0"/>
              </a:rPr>
            </a:br>
            <a:r>
              <a:rPr lang="fr-FR" sz="2600" dirty="0">
                <a:solidFill>
                  <a:srgbClr val="662885"/>
                </a:solidFill>
                <a:latin typeface="Montserrat" pitchFamily="2" charset="0"/>
              </a:rPr>
              <a:t>1363 adhérents en 2022-2023 </a:t>
            </a:r>
            <a:br>
              <a:rPr lang="fr-FR" sz="2600" dirty="0">
                <a:solidFill>
                  <a:srgbClr val="662885"/>
                </a:solidFill>
                <a:latin typeface="Montserrat" pitchFamily="2" charset="0"/>
              </a:rPr>
            </a:br>
            <a:r>
              <a:rPr lang="fr-FR" sz="2600" b="0" dirty="0">
                <a:solidFill>
                  <a:srgbClr val="662885"/>
                </a:solidFill>
                <a:latin typeface="Montserrat" pitchFamily="2" charset="0"/>
              </a:rPr>
              <a:t>(961 en 2021, 1773 en 2019)</a:t>
            </a:r>
          </a:p>
        </p:txBody>
      </p:sp>
    </p:spTree>
    <p:extLst>
      <p:ext uri="{BB962C8B-B14F-4D97-AF65-F5344CB8AC3E}">
        <p14:creationId xmlns:p14="http://schemas.microsoft.com/office/powerpoint/2010/main" val="218474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EF7C04D-0AEC-4B52-A67C-AE58ACA75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594" y="1215499"/>
            <a:ext cx="11257311" cy="4900353"/>
          </a:xfrm>
        </p:spPr>
        <p:txBody>
          <a:bodyPr/>
          <a:lstStyle/>
          <a:p>
            <a:pPr marL="182563"/>
            <a:r>
              <a:rPr lang="fr-FR" altLang="fr-FR" sz="2600" dirty="0">
                <a:solidFill>
                  <a:srgbClr val="E98338"/>
                </a:solidFill>
                <a:latin typeface="Montserrat" pitchFamily="2" charset="0"/>
                <a:cs typeface="Calibri" pitchFamily="34" charset="0"/>
              </a:rPr>
              <a:t>Nombre d’adhérents 2022-2023 :  1363  </a:t>
            </a:r>
            <a:r>
              <a:rPr lang="fr-FR" sz="2600" b="0" dirty="0">
                <a:solidFill>
                  <a:srgbClr val="662885"/>
                </a:solidFill>
                <a:latin typeface="Montserrat" pitchFamily="2" charset="0"/>
              </a:rPr>
              <a:t>(1773 en 2019-2020)</a:t>
            </a:r>
          </a:p>
          <a:p>
            <a:pPr marL="182563"/>
            <a:r>
              <a:rPr lang="fr-FR" altLang="fr-FR" sz="2600" dirty="0">
                <a:solidFill>
                  <a:srgbClr val="E98338"/>
                </a:solidFill>
                <a:latin typeface="Montserrat" pitchFamily="2" charset="0"/>
                <a:cs typeface="Calibri" pitchFamily="34" charset="0"/>
              </a:rPr>
              <a:t/>
            </a:r>
            <a:br>
              <a:rPr lang="fr-FR" altLang="fr-FR" sz="2600" dirty="0">
                <a:solidFill>
                  <a:srgbClr val="E98338"/>
                </a:solidFill>
                <a:latin typeface="Montserrat" pitchFamily="2" charset="0"/>
                <a:cs typeface="Calibri" pitchFamily="34" charset="0"/>
              </a:rPr>
            </a:br>
            <a:r>
              <a:rPr lang="fr-FR" altLang="fr-FR" sz="2600" dirty="0">
                <a:solidFill>
                  <a:srgbClr val="662885"/>
                </a:solidFill>
                <a:latin typeface="Montserrat" pitchFamily="2" charset="0"/>
                <a:cs typeface="Calibri" pitchFamily="34" charset="0"/>
              </a:rPr>
              <a:t/>
            </a:r>
            <a:br>
              <a:rPr lang="fr-FR" altLang="fr-FR" sz="2600" dirty="0">
                <a:solidFill>
                  <a:srgbClr val="662885"/>
                </a:solidFill>
                <a:latin typeface="Montserrat" pitchFamily="2" charset="0"/>
                <a:cs typeface="Calibri" pitchFamily="34" charset="0"/>
              </a:rPr>
            </a:br>
            <a:r>
              <a:rPr lang="fr-FR" sz="2600" dirty="0">
                <a:solidFill>
                  <a:srgbClr val="662885"/>
                </a:solidFill>
                <a:latin typeface="Montserrat" pitchFamily="2" charset="0"/>
              </a:rPr>
              <a:t/>
            </a:r>
            <a:br>
              <a:rPr lang="fr-FR" sz="2600" dirty="0">
                <a:solidFill>
                  <a:srgbClr val="662885"/>
                </a:solidFill>
                <a:latin typeface="Montserrat" pitchFamily="2" charset="0"/>
              </a:rPr>
            </a:br>
            <a:endParaRPr lang="fr-FR" sz="2600" b="0" dirty="0">
              <a:solidFill>
                <a:srgbClr val="662885"/>
              </a:solidFill>
              <a:latin typeface="Montserrat" pitchFamily="2" charset="0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D7E8FEB-C303-B4B3-2634-BE7F7326A0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0062" y="317822"/>
            <a:ext cx="839138" cy="484242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4FA2787-8CE8-53C1-92ED-D7DC6EB0D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152" y="373960"/>
            <a:ext cx="7999316" cy="372308"/>
          </a:xfrm>
        </p:spPr>
        <p:txBody>
          <a:bodyPr/>
          <a:lstStyle/>
          <a:p>
            <a:r>
              <a:rPr lang="fr-FR" dirty="0"/>
              <a:t>Les Clubs Cœur et Santé : Evolution des adhésions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06DA9B-F69A-D87E-639C-4C9C723E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406" y="2051183"/>
            <a:ext cx="9415289" cy="35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Règlement intérieur des Clubs Cœur et Santé</a:t>
            </a:r>
          </a:p>
        </p:txBody>
      </p:sp>
    </p:spTree>
    <p:extLst>
      <p:ext uri="{BB962C8B-B14F-4D97-AF65-F5344CB8AC3E}">
        <p14:creationId xmlns:p14="http://schemas.microsoft.com/office/powerpoint/2010/main" val="226585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E50B657-06D6-1442-2774-CD352A2B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56" y="173719"/>
            <a:ext cx="4356924" cy="61895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98D913-46BA-9B80-B87F-1568A3B11AAC}"/>
              </a:ext>
            </a:extLst>
          </p:cNvPr>
          <p:cNvSpPr txBox="1"/>
          <p:nvPr/>
        </p:nvSpPr>
        <p:spPr>
          <a:xfrm>
            <a:off x="4085618" y="5536866"/>
            <a:ext cx="414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 SemiBold" panose="00000700000000000000" pitchFamily="2" charset="0"/>
                <a:hlinkClick r:id="rId3" action="ppaction://hlinkfile"/>
              </a:rPr>
              <a:t>Règlement intérieur CCS</a:t>
            </a:r>
            <a:endParaRPr lang="fr-FR" sz="2000" b="1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513820-0A1A-2A7F-71A3-4B5EF891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41" y="0"/>
            <a:ext cx="8250917" cy="62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3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Organisation Projet GQS nationale et régionale</a:t>
            </a:r>
          </a:p>
        </p:txBody>
      </p:sp>
    </p:spTree>
    <p:extLst>
      <p:ext uri="{BB962C8B-B14F-4D97-AF65-F5344CB8AC3E}">
        <p14:creationId xmlns:p14="http://schemas.microsoft.com/office/powerpoint/2010/main" val="334104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E85468-54E2-FD48-87BA-9948DCD4BB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8414F-975A-B729-796F-190E67FBE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 GQS: niveau national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8C1BFF-74E0-C57D-9124-45588A6735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134" y="1378634"/>
            <a:ext cx="10920395" cy="3463145"/>
          </a:xfrm>
        </p:spPr>
        <p:txBody>
          <a:bodyPr/>
          <a:lstStyle/>
          <a:p>
            <a:pPr algn="ctr"/>
            <a:r>
              <a:rPr lang="fr-FR" sz="3600" dirty="0"/>
              <a:t>Projet en cours:</a:t>
            </a:r>
          </a:p>
          <a:p>
            <a:pPr algn="ctr"/>
            <a:r>
              <a:rPr lang="fr-FR" sz="3200" dirty="0">
                <a:solidFill>
                  <a:srgbClr val="000000"/>
                </a:solidFill>
                <a:latin typeface="Montserrat" panose="00000500000000000000" pitchFamily="2" charset="0"/>
              </a:rPr>
              <a:t>La rédaction d'un référentiel GQS </a:t>
            </a:r>
            <a:r>
              <a:rPr lang="fr-FR" b="0" dirty="0">
                <a:solidFill>
                  <a:srgbClr val="000000"/>
                </a:solidFill>
                <a:latin typeface="Montserrat" panose="00000500000000000000" pitchFamily="2" charset="0"/>
              </a:rPr>
              <a:t>, pour essayer d'avoir l'habilitation à former des formateurs</a:t>
            </a:r>
            <a:endParaRPr lang="fr-FR" sz="3600" dirty="0"/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Recrutement en CDI d’un chargé de mission GQS:</a:t>
            </a:r>
            <a:r>
              <a:rPr lang="fr-FR" sz="3200" dirty="0"/>
              <a:t> </a:t>
            </a:r>
            <a:r>
              <a:rPr lang="fr-FR" b="0" i="1" dirty="0">
                <a:solidFill>
                  <a:schemeClr val="tx1"/>
                </a:solidFill>
              </a:rPr>
              <a:t>Septembre 2023</a:t>
            </a:r>
          </a:p>
          <a:p>
            <a:pPr algn="ctr"/>
            <a:r>
              <a:rPr lang="fr-FR" b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- </a:t>
            </a:r>
            <a:r>
              <a:rPr lang="fr-FR" b="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A</a:t>
            </a:r>
            <a:r>
              <a:rPr lang="fr-FR" b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nimer le développement des GQS dans les différentes régions</a:t>
            </a:r>
            <a:endParaRPr lang="fr-FR" b="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fr-FR" b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- </a:t>
            </a:r>
            <a:r>
              <a:rPr lang="fr-FR" b="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S</a:t>
            </a:r>
            <a:r>
              <a:rPr lang="fr-FR" b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uperviser les actions concernant la prise en charge des facteurs de risque cardio -vasculaires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3289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Evolution des Lois de la République Française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4263" y="1209055"/>
            <a:ext cx="11370889" cy="46628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 la formation du citoyen afin qu’il puisse devenir sauveteur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2007 La loi autorise le Grand Public à utiliser les Défibrillateurs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Décret n° 2018-1186 du 19 décembre 2018</a:t>
            </a:r>
            <a:endParaRPr lang="fr-FR" sz="18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bligation faite aux établissements recevant du public de s'équiper d'un défibrillateur automatisé externe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0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2020 la loi du 25 juin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crée le statut de CITOYEN SAUVETEUR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Art. L 223-6 Ordonnance du 19 septembre 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Sera puni de 5 ans d'emprisonnement et de 75 000 euros d'amend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quiconque s'abstient volontairement de porter à une personne en péril l'assistance que, sans risque pour lui ou pour les tiers, il pouvait lui prêter soit par son action personnelle, soit en provoquant un secours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55019B3-4EE9-E910-C4C6-914B23BD4825}"/>
              </a:ext>
            </a:extLst>
          </p:cNvPr>
          <p:cNvSpPr txBox="1">
            <a:spLocks/>
          </p:cNvSpPr>
          <p:nvPr/>
        </p:nvSpPr>
        <p:spPr>
          <a:xfrm>
            <a:off x="776288" y="1361455"/>
            <a:ext cx="3302654" cy="5140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04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GQS : niveau régional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030" y="1376526"/>
            <a:ext cx="10986599" cy="1981199"/>
          </a:xfrm>
        </p:spPr>
        <p:txBody>
          <a:bodyPr/>
          <a:lstStyle/>
          <a:p>
            <a:pPr marL="491400" lvl="1" indent="0">
              <a:buNone/>
            </a:pPr>
            <a:r>
              <a:rPr lang="fr-FR" sz="2800" dirty="0">
                <a:latin typeface="Montserrat" pitchFamily="2" charset="77"/>
              </a:rPr>
              <a:t>Entretien avec Michel NEYRAT du 9 </a:t>
            </a:r>
            <a:r>
              <a:rPr lang="fr-FR" sz="2800" dirty="0" err="1">
                <a:latin typeface="Montserrat" pitchFamily="2" charset="77"/>
              </a:rPr>
              <a:t>nov</a:t>
            </a:r>
            <a:r>
              <a:rPr lang="fr-FR" sz="2800" dirty="0">
                <a:latin typeface="Montserrat" pitchFamily="2" charset="77"/>
              </a:rPr>
              <a:t> 2020</a:t>
            </a:r>
          </a:p>
          <a:p>
            <a:pPr marL="491400" lvl="1" indent="0">
              <a:buNone/>
            </a:pPr>
            <a:r>
              <a:rPr lang="fr-FR" sz="2800" b="1" dirty="0">
                <a:solidFill>
                  <a:srgbClr val="DA443A"/>
                </a:solidFill>
                <a:latin typeface="Montserrat" panose="02000505000000020004" pitchFamily="2" charset="77"/>
              </a:rPr>
              <a:t>Objectif de l’ACLR : </a:t>
            </a:r>
          </a:p>
          <a:p>
            <a:pPr marL="491400" lvl="1" indent="0">
              <a:buNone/>
            </a:pPr>
            <a:r>
              <a:rPr lang="fr-FR" sz="2800" dirty="0">
                <a:latin typeface="Montserrat" pitchFamily="2" charset="77"/>
              </a:rPr>
              <a:t>Avoir 2 personnes dans chaque Club possédant le SST et pouvant sensibiliser le grand public au GQS</a:t>
            </a:r>
          </a:p>
          <a:p>
            <a:pPr marL="1031400" lvl="2" indent="0">
              <a:buNone/>
            </a:pPr>
            <a:endParaRPr lang="fr-FR" sz="280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55019B3-4EE9-E910-C4C6-914B23BD4825}"/>
              </a:ext>
            </a:extLst>
          </p:cNvPr>
          <p:cNvSpPr txBox="1">
            <a:spLocks/>
          </p:cNvSpPr>
          <p:nvPr/>
        </p:nvSpPr>
        <p:spPr>
          <a:xfrm>
            <a:off x="2427615" y="-411074"/>
            <a:ext cx="3302654" cy="5140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C5AC19AB-0675-198C-70DD-74A91A6496A6}"/>
              </a:ext>
            </a:extLst>
          </p:cNvPr>
          <p:cNvSpPr txBox="1">
            <a:spLocks/>
          </p:cNvSpPr>
          <p:nvPr/>
        </p:nvSpPr>
        <p:spPr>
          <a:xfrm>
            <a:off x="462030" y="3903498"/>
            <a:ext cx="8304212" cy="1981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 algn="just">
              <a:buFontTx/>
              <a:buNone/>
            </a:pPr>
            <a:r>
              <a:rPr lang="fr-FR" sz="2800" b="1" dirty="0">
                <a:solidFill>
                  <a:srgbClr val="DA443A"/>
                </a:solidFill>
                <a:latin typeface="Montserrat" panose="02000505000000020004" pitchFamily="2" charset="77"/>
              </a:rPr>
              <a:t>3 niveaux de formation GQS:</a:t>
            </a:r>
          </a:p>
          <a:p>
            <a:pPr marL="491400" lvl="1" indent="0" algn="just">
              <a:buNone/>
            </a:pPr>
            <a:r>
              <a:rPr lang="fr-FR" sz="2800" dirty="0">
                <a:latin typeface="Montserrat" pitchFamily="2" charset="77"/>
                <a:sym typeface="Wingdings" panose="05000000000000000000" pitchFamily="2" charset="2"/>
              </a:rPr>
              <a:t> 1: Sensibilisation</a:t>
            </a:r>
          </a:p>
          <a:p>
            <a:pPr marL="491400" lvl="1" indent="0" algn="just">
              <a:buNone/>
            </a:pPr>
            <a:r>
              <a:rPr lang="fr-FR" sz="2800" dirty="0">
                <a:latin typeface="Montserrat" pitchFamily="2" charset="77"/>
                <a:sym typeface="Wingdings" panose="05000000000000000000" pitchFamily="2" charset="2"/>
              </a:rPr>
              <a:t> 2: Initiation</a:t>
            </a:r>
          </a:p>
          <a:p>
            <a:pPr marL="491400" lvl="1" indent="0" algn="just">
              <a:buNone/>
            </a:pPr>
            <a:r>
              <a:rPr lang="fr-FR" sz="2800" dirty="0">
                <a:latin typeface="Montserrat" pitchFamily="2" charset="77"/>
                <a:sym typeface="Wingdings" panose="05000000000000000000" pitchFamily="2" charset="2"/>
              </a:rPr>
              <a:t> 3: Formation SST</a:t>
            </a:r>
            <a:endParaRPr lang="fr-FR" sz="2800" dirty="0">
              <a:latin typeface="Montserrat" pitchFamily="2" charset="77"/>
            </a:endParaRPr>
          </a:p>
          <a:p>
            <a:pPr marL="1031400" lvl="2" indent="0">
              <a:buFontTx/>
              <a:buNone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FC6CC-8856-BC33-4433-5C1000E3F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07" y="3300943"/>
            <a:ext cx="2735118" cy="2856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29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12984"/>
            <a:ext cx="2435739" cy="372308"/>
          </a:xfrm>
        </p:spPr>
        <p:txBody>
          <a:bodyPr/>
          <a:lstStyle/>
          <a:p>
            <a:r>
              <a:rPr lang="fr-FR" dirty="0"/>
              <a:t>GQS : niveau régional</a:t>
            </a:r>
          </a:p>
        </p:txBody>
      </p:sp>
      <p:pic>
        <p:nvPicPr>
          <p:cNvPr id="1028" name="Picture 4" descr="Nathalie Sussel - Elue Mutualiste - Harmonie Mutuelle | LinkedIn">
            <a:extLst>
              <a:ext uri="{FF2B5EF4-FFF2-40B4-BE49-F238E27FC236}">
                <a16:creationId xmlns:a16="http://schemas.microsoft.com/office/drawing/2014/main" id="{E93B5BB7-9EC3-C9BA-F013-92B0B2CBD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2149"/>
          <a:stretch/>
        </p:blipFill>
        <p:spPr bwMode="auto">
          <a:xfrm>
            <a:off x="449195" y="1906035"/>
            <a:ext cx="3956840" cy="42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55019B3-4EE9-E910-C4C6-914B23BD4825}"/>
              </a:ext>
            </a:extLst>
          </p:cNvPr>
          <p:cNvSpPr txBox="1">
            <a:spLocks/>
          </p:cNvSpPr>
          <p:nvPr/>
        </p:nvSpPr>
        <p:spPr>
          <a:xfrm>
            <a:off x="776288" y="1361455"/>
            <a:ext cx="3302654" cy="5140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A0DEDE8-694B-ADA3-F10C-FC353D0D2989}"/>
              </a:ext>
            </a:extLst>
          </p:cNvPr>
          <p:cNvSpPr txBox="1">
            <a:spLocks/>
          </p:cNvSpPr>
          <p:nvPr/>
        </p:nvSpPr>
        <p:spPr>
          <a:xfrm>
            <a:off x="462030" y="1057025"/>
            <a:ext cx="3956840" cy="372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DA443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Formatrice des formateurs:</a:t>
            </a:r>
          </a:p>
          <a:p>
            <a:pPr algn="ctr"/>
            <a:r>
              <a:rPr lang="fr-FR" sz="2000" b="1" dirty="0"/>
              <a:t>Nathalie SUSSEL</a:t>
            </a:r>
          </a:p>
        </p:txBody>
      </p:sp>
      <p:graphicFrame>
        <p:nvGraphicFramePr>
          <p:cNvPr id="5" name="Tableau 9">
            <a:extLst>
              <a:ext uri="{FF2B5EF4-FFF2-40B4-BE49-F238E27FC236}">
                <a16:creationId xmlns:a16="http://schemas.microsoft.com/office/drawing/2014/main" id="{CD06EA45-3753-EA61-B448-DCC864581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37576"/>
              </p:ext>
            </p:extLst>
          </p:nvPr>
        </p:nvGraphicFramePr>
        <p:xfrm>
          <a:off x="5735619" y="308212"/>
          <a:ext cx="4754882" cy="6248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77441">
                  <a:extLst>
                    <a:ext uri="{9D8B030D-6E8A-4147-A177-3AD203B41FA5}">
                      <a16:colId xmlns:a16="http://schemas.microsoft.com/office/drawing/2014/main" val="3608949795"/>
                    </a:ext>
                  </a:extLst>
                </a:gridCol>
                <a:gridCol w="2377441">
                  <a:extLst>
                    <a:ext uri="{9D8B030D-6E8A-4147-A177-3AD203B41FA5}">
                      <a16:colId xmlns:a16="http://schemas.microsoft.com/office/drawing/2014/main" val="540730361"/>
                    </a:ext>
                  </a:extLst>
                </a:gridCol>
              </a:tblGrid>
              <a:tr h="22388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Formateurs de GQS par Club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100628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Marc CROUVISIER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9868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BAGNOLS SUR CEZE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41110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BANYULS SUR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92845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BEZIERS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Dominique PIERRE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22331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CLERMONT LODEVE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Jean Michel MIALHE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6341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ILLE SUR 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47898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LUNEL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0015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MENDE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4690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MONTPELLIER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06525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NARBONNE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Charles KASDORF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705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NIMES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54870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PERPIGNAN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Alain CHARDES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7497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SAINT ESTEVE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79894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SAUVE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00702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SETE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13127"/>
                  </a:ext>
                </a:extLst>
              </a:tr>
              <a:tr h="317689">
                <a:tc>
                  <a:txBody>
                    <a:bodyPr/>
                    <a:lstStyle/>
                    <a:p>
                      <a:r>
                        <a:rPr lang="fr-FR" dirty="0"/>
                        <a:t>UZES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2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89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885671-3A12-A7F4-E399-7831BBA2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99" y="1039906"/>
            <a:ext cx="2994772" cy="44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GQS : niveau régional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D9625E-F177-82FB-E405-53E892E3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046652"/>
            <a:ext cx="7722358" cy="52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6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GQS : niveau régional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55019B3-4EE9-E910-C4C6-914B23BD4825}"/>
              </a:ext>
            </a:extLst>
          </p:cNvPr>
          <p:cNvSpPr txBox="1">
            <a:spLocks/>
          </p:cNvSpPr>
          <p:nvPr/>
        </p:nvSpPr>
        <p:spPr>
          <a:xfrm>
            <a:off x="776288" y="1361455"/>
            <a:ext cx="3302654" cy="5140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1B53B9-CC26-EC82-4FBF-2F7BED99C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4" y="2404565"/>
            <a:ext cx="5586231" cy="1829733"/>
          </a:xfrm>
          <a:prstGeom prst="rect">
            <a:avLst/>
          </a:prstGeom>
        </p:spPr>
      </p:pic>
      <p:pic>
        <p:nvPicPr>
          <p:cNvPr id="5" name="Image 4" descr="Une image contenant texte, lettre&#10;&#10;Description générée automatiquement">
            <a:extLst>
              <a:ext uri="{FF2B5EF4-FFF2-40B4-BE49-F238E27FC236}">
                <a16:creationId xmlns:a16="http://schemas.microsoft.com/office/drawing/2014/main" id="{5BDB7606-C96C-ED40-FDF8-79B45A7AB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24"/>
          <a:stretch/>
        </p:blipFill>
        <p:spPr>
          <a:xfrm>
            <a:off x="5551379" y="926468"/>
            <a:ext cx="6640621" cy="49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10">
            <a:extLst>
              <a:ext uri="{FF2B5EF4-FFF2-40B4-BE49-F238E27FC236}">
                <a16:creationId xmlns:a16="http://schemas.microsoft.com/office/drawing/2014/main" id="{9D449ACA-825E-1B2C-B62C-D08166CBD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27556"/>
              </p:ext>
            </p:extLst>
          </p:nvPr>
        </p:nvGraphicFramePr>
        <p:xfrm>
          <a:off x="619760" y="253301"/>
          <a:ext cx="7773182" cy="5852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591">
                  <a:extLst>
                    <a:ext uri="{9D8B030D-6E8A-4147-A177-3AD203B41FA5}">
                      <a16:colId xmlns:a16="http://schemas.microsoft.com/office/drawing/2014/main" val="2494376147"/>
                    </a:ext>
                  </a:extLst>
                </a:gridCol>
                <a:gridCol w="3886591">
                  <a:extLst>
                    <a:ext uri="{9D8B030D-6E8A-4147-A177-3AD203B41FA5}">
                      <a16:colId xmlns:a16="http://schemas.microsoft.com/office/drawing/2014/main" val="2301379193"/>
                    </a:ext>
                  </a:extLst>
                </a:gridCol>
              </a:tblGrid>
              <a:tr h="22851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Clubs Cœur et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 de DAE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86138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PERPIGNAN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6886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BANYULS SUR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65243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SAINT-ESTEVE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953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28660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MONTPELLIER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40143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88922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NARBONNE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9045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BEZIERS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838370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828459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03205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BAGNOLS SUR CEZE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45141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CLERMONT LODEVE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09361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53491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ILLE SUR 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30919"/>
                  </a:ext>
                </a:extLst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57623"/>
                  </a:ext>
                </a:extLst>
              </a:tr>
            </a:tbl>
          </a:graphicData>
        </a:graphic>
      </p:graphicFrame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E55F9D61-5D9D-1E57-47DB-9D84B6988ECB}"/>
              </a:ext>
            </a:extLst>
          </p:cNvPr>
          <p:cNvSpPr txBox="1">
            <a:spLocks/>
          </p:cNvSpPr>
          <p:nvPr/>
        </p:nvSpPr>
        <p:spPr>
          <a:xfrm>
            <a:off x="8392942" y="2727376"/>
            <a:ext cx="3091769" cy="4520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 algn="ctr"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latin typeface="Montserrat" panose="02000505000000020004" pitchFamily="2" charset="77"/>
              </a:rPr>
              <a:t>Total : 23 DAE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3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GQS : Fournisseur et entretien des DAE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55019B3-4EE9-E910-C4C6-914B23BD4825}"/>
              </a:ext>
            </a:extLst>
          </p:cNvPr>
          <p:cNvSpPr txBox="1">
            <a:spLocks/>
          </p:cNvSpPr>
          <p:nvPr/>
        </p:nvSpPr>
        <p:spPr>
          <a:xfrm>
            <a:off x="776288" y="1361455"/>
            <a:ext cx="3302654" cy="5140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</p:txBody>
      </p:sp>
      <p:pic>
        <p:nvPicPr>
          <p:cNvPr id="2050" name="Picture 2" descr="D -Sécurité Groupe - Spécialiste en santé publique">
            <a:extLst>
              <a:ext uri="{FF2B5EF4-FFF2-40B4-BE49-F238E27FC236}">
                <a16:creationId xmlns:a16="http://schemas.microsoft.com/office/drawing/2014/main" id="{E7E5CEE1-6A7D-0B83-8B75-B107B12D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5" y="2521997"/>
            <a:ext cx="2785403" cy="6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70ECA755-1D0B-9BA6-D32F-7B1258EA0B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8392" y="3218348"/>
            <a:ext cx="3302655" cy="1426569"/>
          </a:xfrm>
        </p:spPr>
        <p:txBody>
          <a:bodyPr/>
          <a:lstStyle/>
          <a:p>
            <a:pPr marL="491400" lvl="1" indent="0" algn="ctr">
              <a:buNone/>
            </a:pPr>
            <a:r>
              <a:rPr lang="fr-FR" sz="2400" b="1" dirty="0">
                <a:latin typeface="Montserrat" panose="02000505000000020004" pitchFamily="2" charset="77"/>
              </a:rPr>
              <a:t>Sihem TOUATI: </a:t>
            </a:r>
          </a:p>
          <a:p>
            <a:pPr marL="491400" lvl="1" indent="0" algn="ctr">
              <a:buNone/>
            </a:pPr>
            <a:r>
              <a:rPr lang="fr-FR" sz="1800" dirty="0"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planification@d-sécurité.com</a:t>
            </a:r>
            <a:endParaRPr lang="fr-FR" sz="1800" dirty="0">
              <a:latin typeface="Montserrat" pitchFamily="2" charset="77"/>
            </a:endParaRPr>
          </a:p>
          <a:p>
            <a:pPr marL="491400" lvl="1" indent="0" algn="ctr">
              <a:buNone/>
            </a:pPr>
            <a:r>
              <a:rPr lang="fr-FR" sz="1800" dirty="0">
                <a:latin typeface="Montserrat" pitchFamily="2" charset="77"/>
              </a:rPr>
              <a:t> 06 17 61 87 96</a:t>
            </a:r>
          </a:p>
          <a:p>
            <a:pPr marL="491400" lvl="1" indent="0" algn="ctr">
              <a:buNone/>
            </a:pPr>
            <a:r>
              <a:rPr lang="fr-FR" sz="1800" dirty="0">
                <a:latin typeface="Montserrat" pitchFamily="2" charset="77"/>
              </a:rPr>
              <a:t>04 78 20 03 05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AA63BB-0C4C-CE79-31CD-7B940CCDECA2}"/>
              </a:ext>
            </a:extLst>
          </p:cNvPr>
          <p:cNvSpPr txBox="1">
            <a:spLocks/>
          </p:cNvSpPr>
          <p:nvPr/>
        </p:nvSpPr>
        <p:spPr>
          <a:xfrm>
            <a:off x="3414964" y="1475269"/>
            <a:ext cx="8381221" cy="46294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 algn="ctr">
              <a:buFontTx/>
              <a:buNone/>
            </a:pPr>
            <a:r>
              <a:rPr lang="fr-FR" sz="3200" b="1" dirty="0">
                <a:latin typeface="Montserrat" panose="02000505000000020004" pitchFamily="2" charset="77"/>
              </a:rPr>
              <a:t>Achat:</a:t>
            </a:r>
          </a:p>
          <a:p>
            <a:pPr marL="491400" lvl="1" indent="0" algn="ctr">
              <a:buFontTx/>
              <a:buNone/>
            </a:pPr>
            <a:r>
              <a:rPr lang="fr-FR" sz="3200" dirty="0">
                <a:latin typeface="Montserrat" panose="02000505000000020004" pitchFamily="2" charset="77"/>
              </a:rPr>
              <a:t>1056 euros/pièce</a:t>
            </a:r>
          </a:p>
          <a:p>
            <a:pPr marL="491400" lvl="1" indent="0" algn="ctr">
              <a:buFontTx/>
              <a:buNone/>
            </a:pPr>
            <a:r>
              <a:rPr lang="fr-FR" sz="3200" b="1" dirty="0">
                <a:latin typeface="Montserrat" panose="02000505000000020004" pitchFamily="2" charset="77"/>
              </a:rPr>
              <a:t>Entretien Annuel:</a:t>
            </a:r>
          </a:p>
          <a:p>
            <a:pPr marL="491400" lvl="1" indent="0" algn="ctr">
              <a:buFontTx/>
              <a:buNone/>
            </a:pPr>
            <a:r>
              <a:rPr lang="fr-FR" sz="3200" dirty="0">
                <a:latin typeface="Montserrat" panose="02000505000000020004" pitchFamily="2" charset="77"/>
              </a:rPr>
              <a:t>179 euros x 23 DAE en LR = 4117 euros</a:t>
            </a:r>
          </a:p>
          <a:p>
            <a:pPr marL="491400" lvl="1" indent="0" algn="ctr">
              <a:buFontTx/>
              <a:buNone/>
            </a:pPr>
            <a:r>
              <a:rPr lang="fr-FR" sz="3200" b="1" dirty="0">
                <a:latin typeface="Montserrat" panose="02000505000000020004" pitchFamily="2" charset="77"/>
              </a:rPr>
              <a:t>Electrode: </a:t>
            </a:r>
          </a:p>
          <a:p>
            <a:pPr marL="491400" lvl="1" indent="0" algn="ctr">
              <a:buFontTx/>
              <a:buNone/>
            </a:pPr>
            <a:r>
              <a:rPr lang="fr-FR" sz="3200" dirty="0">
                <a:latin typeface="Montserrat" panose="02000505000000020004" pitchFamily="2" charset="77"/>
              </a:rPr>
              <a:t>62 euros</a:t>
            </a:r>
          </a:p>
          <a:p>
            <a:pPr marL="491400" lvl="1" indent="0" algn="ctr">
              <a:buFontTx/>
              <a:buNone/>
            </a:pPr>
            <a:r>
              <a:rPr lang="fr-FR" sz="3200" b="1" dirty="0">
                <a:latin typeface="Montserrat" panose="02000505000000020004" pitchFamily="2" charset="77"/>
              </a:rPr>
              <a:t>Batterie: </a:t>
            </a:r>
          </a:p>
          <a:p>
            <a:pPr marL="491400" lvl="1" indent="0" algn="ctr">
              <a:buFontTx/>
              <a:buNone/>
            </a:pPr>
            <a:r>
              <a:rPr lang="fr-FR" sz="3200" dirty="0">
                <a:latin typeface="Montserrat" panose="02000505000000020004" pitchFamily="2" charset="77"/>
              </a:rPr>
              <a:t>232 euros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53279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8671" y="2986902"/>
            <a:ext cx="6972300" cy="2743200"/>
          </a:xfrm>
        </p:spPr>
        <p:txBody>
          <a:bodyPr/>
          <a:lstStyle/>
          <a:p>
            <a:r>
              <a:rPr lang="fr-FR" dirty="0"/>
              <a:t>Place aux échanges</a:t>
            </a:r>
          </a:p>
        </p:txBody>
      </p:sp>
      <p:pic>
        <p:nvPicPr>
          <p:cNvPr id="4" name="Graphique 3" descr="Bulle de discussion contour">
            <a:extLst>
              <a:ext uri="{FF2B5EF4-FFF2-40B4-BE49-F238E27FC236}">
                <a16:creationId xmlns:a16="http://schemas.microsoft.com/office/drawing/2014/main" id="{C72554B8-A103-47DA-BCE8-56F57E4E2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98758" y="861102"/>
            <a:ext cx="1440000" cy="1440000"/>
          </a:xfrm>
          <a:prstGeom prst="rect">
            <a:avLst/>
          </a:prstGeom>
        </p:spPr>
      </p:pic>
      <p:pic>
        <p:nvPicPr>
          <p:cNvPr id="5" name="Graphique 4" descr="Bulle de discussion avec un remplissage uni">
            <a:extLst>
              <a:ext uri="{FF2B5EF4-FFF2-40B4-BE49-F238E27FC236}">
                <a16:creationId xmlns:a16="http://schemas.microsoft.com/office/drawing/2014/main" id="{0BA02932-727F-4EAD-816A-D423E5B7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24687" y="43585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0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DE05F-A432-D8A7-2F2E-B5469AB4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suite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F87D79-0869-4B62-F625-A4C8F6B675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802" y="1134036"/>
            <a:ext cx="10920395" cy="2501153"/>
          </a:xfrm>
        </p:spPr>
        <p:txBody>
          <a:bodyPr/>
          <a:lstStyle/>
          <a:p>
            <a:pPr algn="ctr"/>
            <a:r>
              <a:rPr lang="fr-FR" sz="3600" dirty="0"/>
              <a:t>De 11h à 12H15</a:t>
            </a:r>
          </a:p>
          <a:p>
            <a:pPr algn="ctr"/>
            <a:r>
              <a:rPr lang="fr-FR" sz="3600" dirty="0">
                <a:solidFill>
                  <a:schemeClr val="tx1"/>
                </a:solidFill>
              </a:rPr>
              <a:t>Atelier Comptabilité:</a:t>
            </a:r>
          </a:p>
          <a:p>
            <a:pPr algn="ctr"/>
            <a:r>
              <a:rPr lang="fr-FR" sz="3600" b="0" dirty="0">
                <a:solidFill>
                  <a:schemeClr val="tx1"/>
                </a:solidFill>
              </a:rPr>
              <a:t>Salle Bonaventure</a:t>
            </a:r>
          </a:p>
          <a:p>
            <a:pPr algn="ctr"/>
            <a:r>
              <a:rPr lang="fr-FR" sz="3600" dirty="0">
                <a:solidFill>
                  <a:schemeClr val="tx1"/>
                </a:solidFill>
              </a:rPr>
              <a:t>Atelier Communication:</a:t>
            </a:r>
          </a:p>
          <a:p>
            <a:pPr algn="ctr"/>
            <a:r>
              <a:rPr lang="fr-FR" sz="3600" b="0" dirty="0">
                <a:solidFill>
                  <a:schemeClr val="tx1"/>
                </a:solidFill>
              </a:rPr>
              <a:t>Amphithéâtre d’anatomie</a:t>
            </a:r>
          </a:p>
          <a:p>
            <a:pPr algn="ctr"/>
            <a:r>
              <a:rPr lang="fr-FR" sz="3600" dirty="0"/>
              <a:t>De 12h15 à 14h</a:t>
            </a:r>
          </a:p>
          <a:p>
            <a:pPr algn="ctr"/>
            <a:r>
              <a:rPr lang="fr-FR" sz="3600" dirty="0">
                <a:solidFill>
                  <a:schemeClr val="tx1"/>
                </a:solidFill>
              </a:rPr>
              <a:t>Déjeuner:</a:t>
            </a:r>
          </a:p>
          <a:p>
            <a:pPr algn="ctr"/>
            <a:r>
              <a:rPr lang="fr-FR" sz="3600" b="0" dirty="0">
                <a:solidFill>
                  <a:schemeClr val="tx1"/>
                </a:solidFill>
              </a:rPr>
              <a:t>Salle </a:t>
            </a:r>
            <a:r>
              <a:rPr lang="fr-FR" sz="3600" b="0" dirty="0" err="1">
                <a:solidFill>
                  <a:schemeClr val="tx1"/>
                </a:solidFill>
              </a:rPr>
              <a:t>Dugès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3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Présentation de l’organisation nationale et régionale</a:t>
            </a:r>
          </a:p>
        </p:txBody>
      </p:sp>
    </p:spTree>
    <p:extLst>
      <p:ext uri="{BB962C8B-B14F-4D97-AF65-F5344CB8AC3E}">
        <p14:creationId xmlns:p14="http://schemas.microsoft.com/office/powerpoint/2010/main" val="31417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FFC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BD85A2-ACAA-024E-BD0C-F822A27956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088322"/>
            <a:ext cx="10920395" cy="4907364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Créé par deux cardiologues (Pr </a:t>
            </a:r>
            <a:r>
              <a:rPr lang="fr-FR" sz="1800" b="0" dirty="0" err="1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Lenègre</a:t>
            </a:r>
            <a:r>
              <a:rPr lang="fr-FR" sz="1800" b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et Pr Soulié) 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en 1964. Première association de lutte contre les maladies cardiovasculaires. </a:t>
            </a:r>
          </a:p>
          <a:p>
            <a:pPr marL="342900" indent="-342900" algn="just">
              <a:lnSpc>
                <a:spcPct val="100000"/>
              </a:lnSpc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Une action 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  <a:sym typeface="Calibri"/>
              </a:rPr>
              <a:t>au quotidien pour la réduction du nombre de décès et d’accidents d’origine cardiovasculaire.</a:t>
            </a:r>
            <a:endParaRPr lang="fr-FR" sz="1800" dirty="0"/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1977 : association reconnue d’utilité publique</a:t>
            </a:r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300 cardiologues bénévoles</a:t>
            </a:r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1 800 bénévoles</a:t>
            </a:r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28 salariés</a:t>
            </a:r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18 000 personnes accompagnées</a:t>
            </a:r>
          </a:p>
          <a:p>
            <a:pPr lvl="2">
              <a:lnSpc>
                <a:spcPct val="150000"/>
              </a:lnSpc>
              <a:buSzPct val="70000"/>
            </a:pPr>
            <a:r>
              <a:rPr lang="fr-FR" dirty="0"/>
              <a:t>27 associations régionales avec plus de 269 Clubs Cœur et Santé</a:t>
            </a:r>
          </a:p>
          <a:p>
            <a:pPr lvl="2">
              <a:lnSpc>
                <a:spcPct val="150000"/>
              </a:lnSpc>
              <a:buSzPct val="70000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66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CA4E8-FD3E-B146-AF40-49F4F733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4 missions prioritaires de la FFC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BD85A2-ACAA-024E-BD0C-F822A27956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088322"/>
            <a:ext cx="10920395" cy="4442070"/>
          </a:xfrm>
        </p:spPr>
        <p:txBody>
          <a:bodyPr/>
          <a:lstStyle/>
          <a:p>
            <a:endParaRPr lang="fr-FR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prévention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 informant sur les dangers des maladies cardiovasculaires et les moyens de s’en prémunir</a:t>
            </a:r>
            <a:endParaRPr lang="fr-FR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sensibilisation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l’initiation aux </a:t>
            </a: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Gestes Qui Sauvent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soutien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, la </a:t>
            </a:r>
            <a:r>
              <a:rPr lang="fr-FR" sz="18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promotion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de la recherche cardiovasculaire en étant l’un des premiers financeurs indépendants dans ce domaine</a:t>
            </a:r>
          </a:p>
          <a:p>
            <a:pPr marL="342900" indent="-342900" algn="just">
              <a:lnSpc>
                <a:spcPct val="115000"/>
              </a:lnSpc>
              <a:buBlip>
                <a:blip r:embed="rId3"/>
              </a:buBlip>
            </a:pP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L’accompagnement en </a:t>
            </a: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prévention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en </a:t>
            </a:r>
            <a:r>
              <a:rPr lang="fr-F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réadaptation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activité physique adaptée</a:t>
            </a:r>
          </a:p>
          <a:p>
            <a:pPr algn="just">
              <a:lnSpc>
                <a:spcPct val="115000"/>
              </a:lnSpc>
            </a:pPr>
            <a:endParaRPr lang="fr-FR" sz="1800" b="0" dirty="0">
              <a:solidFill>
                <a:schemeClr val="tx1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Notre vocation </a:t>
            </a:r>
            <a:r>
              <a:rPr lang="fr-FR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Faire reculer les maladies cardiovasculaires 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E5232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Notre ambition : </a:t>
            </a:r>
            <a:r>
              <a:rPr lang="fr-FR" sz="1800" b="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Être la </a:t>
            </a:r>
            <a:r>
              <a:rPr lang="fr-FR" sz="1800" b="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 de la bonne santé cardiovasculaire à tous les âges de la vie </a:t>
            </a:r>
          </a:p>
          <a:p>
            <a:pPr algn="just">
              <a:lnSpc>
                <a:spcPct val="115000"/>
              </a:lnSpc>
            </a:pPr>
            <a:endParaRPr lang="fr-FR" sz="1800" b="0" dirty="0">
              <a:solidFill>
                <a:schemeClr val="tx1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2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FEA4BD-786B-402B-A946-A17537310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E6624-F8D7-4CD9-A04E-2B4896ADB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réseau varié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50DDD-E849-419E-B34D-2CB5DD40B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320" y="2365535"/>
            <a:ext cx="4419601" cy="2795188"/>
          </a:xfrm>
        </p:spPr>
        <p:txBody>
          <a:bodyPr/>
          <a:lstStyle/>
          <a:p>
            <a:pPr lvl="1"/>
            <a:r>
              <a:rPr lang="fr-FR" dirty="0"/>
              <a:t>Une présence nationale : toute la métropole (sauf la Corse) + les Antilles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Un maillage variable : des AC ayant 2 à 24 Clubs</a:t>
            </a:r>
          </a:p>
          <a:p>
            <a:pPr lvl="1"/>
            <a:r>
              <a:rPr lang="fr-FR" dirty="0"/>
              <a:t>En moyenne 10 Clubs par AC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073577E5-FE5D-40CC-ADF2-7B342508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34" y="143737"/>
            <a:ext cx="7754241" cy="6155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AE5994-774F-12F0-3860-7A6EB9AFCDBD}"/>
              </a:ext>
            </a:extLst>
          </p:cNvPr>
          <p:cNvSpPr/>
          <p:nvPr/>
        </p:nvSpPr>
        <p:spPr>
          <a:xfrm>
            <a:off x="4404234" y="66665"/>
            <a:ext cx="1665962" cy="76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9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C78C92-CCF2-72DF-C756-F83F2B54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829" y="1703539"/>
            <a:ext cx="6139385" cy="45889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C3E626-AD20-6548-912A-8F4A72313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647B5-9EBB-5F4B-98C0-DAB915A4D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29756"/>
            <a:ext cx="3383240" cy="372308"/>
          </a:xfrm>
        </p:spPr>
        <p:txBody>
          <a:bodyPr/>
          <a:lstStyle/>
          <a:p>
            <a:r>
              <a:rPr lang="fr-FR" sz="16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Les ressources de la FFC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E6E661-3299-FD41-BFAA-D4CC976509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606" y="1703539"/>
            <a:ext cx="7042486" cy="4595759"/>
          </a:xfrm>
        </p:spPr>
        <p:txBody>
          <a:bodyPr/>
          <a:lstStyle/>
          <a:p>
            <a:pPr marL="4914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2BE378-7B94-4E3D-8C05-FB000089FB75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ADE8031-976E-9BE4-2E17-BAAE66E788EE}"/>
              </a:ext>
            </a:extLst>
          </p:cNvPr>
          <p:cNvSpPr txBox="1">
            <a:spLocks/>
          </p:cNvSpPr>
          <p:nvPr/>
        </p:nvSpPr>
        <p:spPr>
          <a:xfrm>
            <a:off x="286430" y="883030"/>
            <a:ext cx="11415713" cy="10717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00" lvl="1" indent="0">
              <a:buNone/>
            </a:pPr>
            <a:endParaRPr lang="fr-FR" dirty="0"/>
          </a:p>
          <a:p>
            <a:pPr lvl="1"/>
            <a:r>
              <a:rPr lang="fr-FR" dirty="0"/>
              <a:t>Financée essentiellement par la générosité du public </a:t>
            </a:r>
          </a:p>
          <a:p>
            <a:pPr lvl="2"/>
            <a:r>
              <a:rPr lang="fr-FR" dirty="0"/>
              <a:t>Indépendante des laboratoires pharmaceutiques et de l’industrie agro-alimentaire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7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EE7329-6463-45DD-919A-666E88DFF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07D83-4F51-46AF-8D55-8FD2556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soutien de la FFC aux régions et aux clubs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FDBE7-EBBB-4314-BBCE-69F956390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7816" y="1395860"/>
            <a:ext cx="5235879" cy="4629159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fr-FR" dirty="0"/>
              <a:t>Dotations aux régions (685 000€ dont 20 000€ à l’ACLR)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Prise en charge de 25% des dépenses liées à l’encadrement de la phase III (466 000€) 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Mise à disposition d’un cabinet comptable (KPMG depuis juillet 2022)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Mise à disposition annuelle d’équipements sous forme d’un magasin virtuel aux AC et Clubs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Support des associations régionales dans leurs différentes problématiques </a:t>
            </a:r>
          </a:p>
          <a:p>
            <a:pPr lvl="1">
              <a:spcBef>
                <a:spcPts val="1800"/>
              </a:spcBef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B70450A9-F2B1-910C-BDB6-BA8EAF1077EC}"/>
              </a:ext>
            </a:extLst>
          </p:cNvPr>
          <p:cNvSpPr txBox="1">
            <a:spLocks/>
          </p:cNvSpPr>
          <p:nvPr/>
        </p:nvSpPr>
        <p:spPr>
          <a:xfrm>
            <a:off x="6096000" y="1383727"/>
            <a:ext cx="5235879" cy="46412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fr-FR" dirty="0"/>
              <a:t>Organisation de temps de formation (Journées Nationales) et de temps d’échange (Réunions des régions) plus animation des commissions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Création de supports de communications généraux, personnalisables et pour les différentes campagnes ainsi qu’un site internet dédié par AC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Mise à disposition et mise à jour de la Base Cardio’Régions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Souscription de différents contrats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307280828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923ECC0DF3D43958A6A294870EAAE" ma:contentTypeVersion="11" ma:contentTypeDescription="Crée un document." ma:contentTypeScope="" ma:versionID="df7d56fd6d6f0bc176815c3ff2efda88">
  <xsd:schema xmlns:xsd="http://www.w3.org/2001/XMLSchema" xmlns:xs="http://www.w3.org/2001/XMLSchema" xmlns:p="http://schemas.microsoft.com/office/2006/metadata/properties" xmlns:ns3="36be14b9-caa6-4e2d-886e-e95a49dcb126" xmlns:ns4="15765e1c-7913-407d-b90b-2b4ccfe60d48" targetNamespace="http://schemas.microsoft.com/office/2006/metadata/properties" ma:root="true" ma:fieldsID="66c123f16989070e7656d651961e4523" ns3:_="" ns4:_="">
    <xsd:import namespace="36be14b9-caa6-4e2d-886e-e95a49dcb126"/>
    <xsd:import namespace="15765e1c-7913-407d-b90b-2b4ccfe60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e14b9-caa6-4e2d-886e-e95a49dcb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65e1c-7913-407d-b90b-2b4ccfe60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9BDC98-FD97-4709-97E5-A3470AD79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e14b9-caa6-4e2d-886e-e95a49dcb126"/>
    <ds:schemaRef ds:uri="15765e1c-7913-407d-b90b-2b4ccfe60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BDF42-4A6A-439E-B7CF-DE7174A29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BF438-B661-46C9-9B9F-73E28C44494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36be14b9-caa6-4e2d-886e-e95a49dcb126"/>
    <ds:schemaRef ds:uri="http://purl.org/dc/elements/1.1/"/>
    <ds:schemaRef ds:uri="15765e1c-7913-407d-b90b-2b4ccfe60d48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1562</Words>
  <Application>Microsoft Office PowerPoint</Application>
  <PresentationFormat>Grand écran</PresentationFormat>
  <Paragraphs>309</Paragraphs>
  <Slides>35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Calibri</vt:lpstr>
      <vt:lpstr>Lucida Grande</vt:lpstr>
      <vt:lpstr>Montserrat</vt:lpstr>
      <vt:lpstr>Montserrat Light</vt:lpstr>
      <vt:lpstr>Montserrat Medium</vt:lpstr>
      <vt:lpstr>Montserrat SemiBold</vt:lpstr>
      <vt:lpstr>Symbol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agnes rastoin</dc:creator>
  <cp:lastModifiedBy>Salle</cp:lastModifiedBy>
  <cp:revision>245</cp:revision>
  <cp:lastPrinted>2023-04-05T18:26:57Z</cp:lastPrinted>
  <dcterms:created xsi:type="dcterms:W3CDTF">2020-12-24T09:18:53Z</dcterms:created>
  <dcterms:modified xsi:type="dcterms:W3CDTF">2023-04-17T07:30:28Z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0x010100A25923ECC0DF3D43958A6A294870EAAE</vt:lpwstr>
  </property>
</Properties>
</file>